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71" r:id="rId2"/>
    <p:sldId id="257" r:id="rId3"/>
    <p:sldId id="258" r:id="rId4"/>
    <p:sldId id="259" r:id="rId5"/>
    <p:sldId id="264" r:id="rId6"/>
    <p:sldId id="260" r:id="rId7"/>
    <p:sldId id="287" r:id="rId8"/>
    <p:sldId id="289" r:id="rId9"/>
    <p:sldId id="291" r:id="rId10"/>
    <p:sldId id="263" r:id="rId11"/>
    <p:sldId id="275" r:id="rId12"/>
    <p:sldId id="286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" userDrawn="1">
          <p15:clr>
            <a:srgbClr val="A4A3A4"/>
          </p15:clr>
        </p15:guide>
        <p15:guide id="4" orient="horz" pos="3888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57F2"/>
    <a:srgbClr val="02070D"/>
    <a:srgbClr val="110F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38" y="312"/>
      </p:cViewPr>
      <p:guideLst>
        <p:guide orient="horz" pos="210"/>
        <p:guide orient="horz" pos="3888"/>
        <p:guide pos="3840"/>
        <p:guide orient="horz" pos="21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E67E32-3FD8-4E6B-AC2D-6D302767BD0E}" type="datetimeFigureOut">
              <a:rPr lang="en-ID" smtClean="0"/>
              <a:t>02/12/2025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E1C136-3D31-45EA-85E0-0FB4E462E9E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44033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1C136-3D31-45EA-85E0-0FB4E462E9E3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23329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1C136-3D31-45EA-85E0-0FB4E462E9E3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98712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1C136-3D31-45EA-85E0-0FB4E462E9E3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29097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30BB516-59A1-5ADC-F012-1B6D23E6F4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-1"/>
            <a:ext cx="12191999" cy="6857999"/>
          </a:xfrm>
          <a:prstGeom prst="rect">
            <a:avLst/>
          </a:pr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199402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DA5B8AE3-CD39-E63D-A143-BD331DF844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9591" y="2530284"/>
            <a:ext cx="1596767" cy="1608813"/>
          </a:xfrm>
          <a:prstGeom prst="roundRect">
            <a:avLst>
              <a:gd name="adj" fmla="val 6377"/>
            </a:avLst>
          </a:pr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FA4D792-26C8-07BC-484C-5CF404EB1C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9590" y="4465666"/>
            <a:ext cx="1596767" cy="1608813"/>
          </a:xfrm>
          <a:prstGeom prst="roundRect">
            <a:avLst>
              <a:gd name="adj" fmla="val 6377"/>
            </a:avLst>
          </a:pr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418D79AF-B7F4-23CC-D5C6-8A9721B075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91447" y="2517525"/>
            <a:ext cx="1596767" cy="1608813"/>
          </a:xfrm>
          <a:prstGeom prst="roundRect">
            <a:avLst>
              <a:gd name="adj" fmla="val 6377"/>
            </a:avLst>
          </a:pr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2EBA7B49-6952-C9DA-5B8C-60B90411FD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9373" y="4472045"/>
            <a:ext cx="1596767" cy="1608813"/>
          </a:xfrm>
          <a:prstGeom prst="roundRect">
            <a:avLst>
              <a:gd name="adj" fmla="val 6377"/>
            </a:avLst>
          </a:pr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80638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867D83E5-9B5C-6C98-C781-835CD74E549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85571" y="1202471"/>
            <a:ext cx="4806658" cy="3988028"/>
          </a:xfrm>
          <a:prstGeom prst="roundRect">
            <a:avLst/>
          </a:pr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467087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CA14FEE1-1A9F-F030-A73B-B7389BE3EB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4961" y="1200723"/>
            <a:ext cx="5395377" cy="5657277"/>
          </a:xfrm>
          <a:prstGeom prst="round2SameRect">
            <a:avLst/>
          </a:pr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554249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8793ECB8-1453-2896-7407-2BB93288178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66113" y="3686479"/>
            <a:ext cx="5225143" cy="2396409"/>
          </a:xfrm>
          <a:prstGeom prst="roundRect">
            <a:avLst/>
          </a:pr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801749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7B346E05-6661-8480-173F-674CB0FF61F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93494" y="933068"/>
            <a:ext cx="3263544" cy="5924932"/>
          </a:xfrm>
          <a:prstGeom prst="round2SameRect">
            <a:avLst/>
          </a:pr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C4F4E7AB-C499-3A2A-13A3-ABCB7AD2907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7201" y="4127499"/>
            <a:ext cx="2600101" cy="2164444"/>
          </a:xfrm>
          <a:prstGeom prst="roundRect">
            <a:avLst/>
          </a:pr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362A5ECA-B777-E2CD-722F-C05E210B53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59257" y="4127499"/>
            <a:ext cx="2600101" cy="2164444"/>
          </a:xfrm>
          <a:prstGeom prst="roundRect">
            <a:avLst/>
          </a:pr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AE6156B-1169-A5BE-BCA4-0A8F444E97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43293" y="4127499"/>
            <a:ext cx="2600101" cy="2164444"/>
          </a:xfrm>
          <a:prstGeom prst="roundRect">
            <a:avLst/>
          </a:pr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38255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203B8ED-8395-C4E6-48DE-864753907F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4479" y="1196976"/>
            <a:ext cx="2600101" cy="3629607"/>
          </a:xfrm>
          <a:prstGeom prst="roundRect">
            <a:avLst/>
          </a:pr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C5861982-8E7A-1BA4-A5DE-C6484B4B78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92129" y="1196976"/>
            <a:ext cx="2600101" cy="3629607"/>
          </a:xfrm>
          <a:prstGeom prst="roundRect">
            <a:avLst/>
          </a:pr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24278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929A583-59EC-4DC9-E04D-0C2DEBF786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698500" y="1079498"/>
            <a:ext cx="4559300" cy="5778501"/>
          </a:xfrm>
          <a:prstGeom prst="round2SameRect">
            <a:avLst/>
          </a:pr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BF898BF0-9647-D40E-2C2E-98101C1727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229662" y="1761874"/>
            <a:ext cx="3241488" cy="3055551"/>
          </a:xfrm>
          <a:prstGeom prst="roundRect">
            <a:avLst>
              <a:gd name="adj" fmla="val 6900"/>
            </a:avLst>
          </a:pr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040660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5C4D171C-856B-924B-8A8D-BCAE27E0CF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4588" y="1817097"/>
            <a:ext cx="4227502" cy="2407657"/>
          </a:xfrm>
          <a:prstGeom prst="rect">
            <a:avLst/>
          </a:pr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338847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8A3449D5-388F-FCDD-7E90-F5D0078ADB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92654" y="1205878"/>
            <a:ext cx="2407047" cy="5124280"/>
          </a:xfrm>
          <a:prstGeom prst="roundRect">
            <a:avLst>
              <a:gd name="adj" fmla="val 14290"/>
            </a:avLst>
          </a:pr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C78969F-AF0B-BDE9-4417-A61447ADDB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18829" y="1635736"/>
            <a:ext cx="2003485" cy="4265153"/>
          </a:xfrm>
          <a:prstGeom prst="roundRect">
            <a:avLst>
              <a:gd name="adj" fmla="val 14290"/>
            </a:avLst>
          </a:pr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8381538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A1C209E-F996-8F2B-462A-FCA8797358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505409" y="1479220"/>
            <a:ext cx="3185789" cy="4501658"/>
          </a:xfrm>
          <a:custGeom>
            <a:avLst/>
            <a:gdLst>
              <a:gd name="connsiteX0" fmla="*/ 1561414 w 3185789"/>
              <a:gd name="connsiteY0" fmla="*/ 0 h 4501658"/>
              <a:gd name="connsiteX1" fmla="*/ 2666366 w 3185789"/>
              <a:gd name="connsiteY1" fmla="*/ 330541 h 4501658"/>
              <a:gd name="connsiteX2" fmla="*/ 3135420 w 3185789"/>
              <a:gd name="connsiteY2" fmla="*/ 1252909 h 4501658"/>
              <a:gd name="connsiteX3" fmla="*/ 2165832 w 3185789"/>
              <a:gd name="connsiteY3" fmla="*/ 1252909 h 4501658"/>
              <a:gd name="connsiteX4" fmla="*/ 1973804 w 3185789"/>
              <a:gd name="connsiteY4" fmla="*/ 878295 h 4501658"/>
              <a:gd name="connsiteX5" fmla="*/ 1498454 w 3185789"/>
              <a:gd name="connsiteY5" fmla="*/ 730339 h 4501658"/>
              <a:gd name="connsiteX6" fmla="*/ 1086064 w 3185789"/>
              <a:gd name="connsiteY6" fmla="*/ 862555 h 4501658"/>
              <a:gd name="connsiteX7" fmla="*/ 931812 w 3185789"/>
              <a:gd name="connsiteY7" fmla="*/ 1246613 h 4501658"/>
              <a:gd name="connsiteX8" fmla="*/ 1048288 w 3185789"/>
              <a:gd name="connsiteY8" fmla="*/ 1539378 h 4501658"/>
              <a:gd name="connsiteX9" fmla="*/ 1337905 w 3185789"/>
              <a:gd name="connsiteY9" fmla="*/ 1728259 h 4501658"/>
              <a:gd name="connsiteX10" fmla="*/ 1825847 w 3185789"/>
              <a:gd name="connsiteY10" fmla="*/ 1895103 h 4501658"/>
              <a:gd name="connsiteX11" fmla="*/ 2524706 w 3185789"/>
              <a:gd name="connsiteY11" fmla="*/ 2146944 h 4501658"/>
              <a:gd name="connsiteX12" fmla="*/ 2990612 w 3185789"/>
              <a:gd name="connsiteY12" fmla="*/ 2524706 h 4501658"/>
              <a:gd name="connsiteX13" fmla="*/ 3185789 w 3185789"/>
              <a:gd name="connsiteY13" fmla="*/ 3185789 h 4501658"/>
              <a:gd name="connsiteX14" fmla="*/ 3003204 w 3185789"/>
              <a:gd name="connsiteY14" fmla="*/ 3840575 h 4501658"/>
              <a:gd name="connsiteX15" fmla="*/ 2468042 w 3185789"/>
              <a:gd name="connsiteY15" fmla="*/ 4322221 h 4501658"/>
              <a:gd name="connsiteX16" fmla="*/ 1630670 w 3185789"/>
              <a:gd name="connsiteY16" fmla="*/ 4501658 h 4501658"/>
              <a:gd name="connsiteX17" fmla="*/ 802743 w 3185789"/>
              <a:gd name="connsiteY17" fmla="*/ 4344257 h 4501658"/>
              <a:gd name="connsiteX18" fmla="*/ 220361 w 3185789"/>
              <a:gd name="connsiteY18" fmla="*/ 3890943 h 4501658"/>
              <a:gd name="connsiteX19" fmla="*/ 0 w 3185789"/>
              <a:gd name="connsiteY19" fmla="*/ 3192085 h 4501658"/>
              <a:gd name="connsiteX20" fmla="*/ 944404 w 3185789"/>
              <a:gd name="connsiteY20" fmla="*/ 3192085 h 4501658"/>
              <a:gd name="connsiteX21" fmla="*/ 1136432 w 3185789"/>
              <a:gd name="connsiteY21" fmla="*/ 3620215 h 4501658"/>
              <a:gd name="connsiteX22" fmla="*/ 1611782 w 3185789"/>
              <a:gd name="connsiteY22" fmla="*/ 3777615 h 4501658"/>
              <a:gd name="connsiteX23" fmla="*/ 2096576 w 3185789"/>
              <a:gd name="connsiteY23" fmla="*/ 3629658 h 4501658"/>
              <a:gd name="connsiteX24" fmla="*/ 2272865 w 3185789"/>
              <a:gd name="connsiteY24" fmla="*/ 3242453 h 4501658"/>
              <a:gd name="connsiteX25" fmla="*/ 2153241 w 3185789"/>
              <a:gd name="connsiteY25" fmla="*/ 2921356 h 4501658"/>
              <a:gd name="connsiteX26" fmla="*/ 1854179 w 3185789"/>
              <a:gd name="connsiteY26" fmla="*/ 2723031 h 4501658"/>
              <a:gd name="connsiteX27" fmla="*/ 1359941 w 3185789"/>
              <a:gd name="connsiteY27" fmla="*/ 2562482 h 4501658"/>
              <a:gd name="connsiteX28" fmla="*/ 664231 w 3185789"/>
              <a:gd name="connsiteY28" fmla="*/ 2313789 h 4501658"/>
              <a:gd name="connsiteX29" fmla="*/ 204621 w 3185789"/>
              <a:gd name="connsiteY29" fmla="*/ 1942324 h 4501658"/>
              <a:gd name="connsiteX30" fmla="*/ 12592 w 3185789"/>
              <a:gd name="connsiteY30" fmla="*/ 1278093 h 4501658"/>
              <a:gd name="connsiteX31" fmla="*/ 207769 w 3185789"/>
              <a:gd name="connsiteY31" fmla="*/ 598122 h 4501658"/>
              <a:gd name="connsiteX32" fmla="*/ 755523 w 3185789"/>
              <a:gd name="connsiteY32" fmla="*/ 154253 h 4501658"/>
              <a:gd name="connsiteX33" fmla="*/ 1561414 w 3185789"/>
              <a:gd name="connsiteY33" fmla="*/ 0 h 4501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185789" h="4501658">
                <a:moveTo>
                  <a:pt x="1561414" y="0"/>
                </a:moveTo>
                <a:cubicBezTo>
                  <a:pt x="2014728" y="0"/>
                  <a:pt x="2383045" y="110180"/>
                  <a:pt x="2666366" y="330541"/>
                </a:cubicBezTo>
                <a:cubicBezTo>
                  <a:pt x="2949688" y="550902"/>
                  <a:pt x="3106039" y="858358"/>
                  <a:pt x="3135420" y="1252909"/>
                </a:cubicBezTo>
                <a:lnTo>
                  <a:pt x="2165832" y="1252909"/>
                </a:lnTo>
                <a:cubicBezTo>
                  <a:pt x="2157438" y="1101804"/>
                  <a:pt x="2093428" y="976933"/>
                  <a:pt x="1973804" y="878295"/>
                </a:cubicBezTo>
                <a:cubicBezTo>
                  <a:pt x="1854179" y="779658"/>
                  <a:pt x="1695729" y="730339"/>
                  <a:pt x="1498454" y="730339"/>
                </a:cubicBezTo>
                <a:cubicBezTo>
                  <a:pt x="1326362" y="730339"/>
                  <a:pt x="1188899" y="774411"/>
                  <a:pt x="1086064" y="862555"/>
                </a:cubicBezTo>
                <a:cubicBezTo>
                  <a:pt x="983229" y="950700"/>
                  <a:pt x="931812" y="1078718"/>
                  <a:pt x="931812" y="1246613"/>
                </a:cubicBezTo>
                <a:cubicBezTo>
                  <a:pt x="931812" y="1364139"/>
                  <a:pt x="970637" y="1461727"/>
                  <a:pt x="1048288" y="1539378"/>
                </a:cubicBezTo>
                <a:cubicBezTo>
                  <a:pt x="1125939" y="1617029"/>
                  <a:pt x="1222478" y="1679989"/>
                  <a:pt x="1337905" y="1728259"/>
                </a:cubicBezTo>
                <a:cubicBezTo>
                  <a:pt x="1453332" y="1776528"/>
                  <a:pt x="1615980" y="1832143"/>
                  <a:pt x="1825847" y="1895103"/>
                </a:cubicBezTo>
                <a:cubicBezTo>
                  <a:pt x="2111267" y="1979051"/>
                  <a:pt x="2344220" y="2062997"/>
                  <a:pt x="2524706" y="2146944"/>
                </a:cubicBezTo>
                <a:cubicBezTo>
                  <a:pt x="2705192" y="2230891"/>
                  <a:pt x="2860494" y="2356812"/>
                  <a:pt x="2990612" y="2524706"/>
                </a:cubicBezTo>
                <a:cubicBezTo>
                  <a:pt x="3120730" y="2692600"/>
                  <a:pt x="3185789" y="2912961"/>
                  <a:pt x="3185789" y="3185789"/>
                </a:cubicBezTo>
                <a:cubicBezTo>
                  <a:pt x="3185789" y="3420840"/>
                  <a:pt x="3124927" y="3639102"/>
                  <a:pt x="3003204" y="3840575"/>
                </a:cubicBezTo>
                <a:cubicBezTo>
                  <a:pt x="2881481" y="4042048"/>
                  <a:pt x="2703093" y="4202597"/>
                  <a:pt x="2468042" y="4322221"/>
                </a:cubicBezTo>
                <a:cubicBezTo>
                  <a:pt x="2232990" y="4441846"/>
                  <a:pt x="1953866" y="4501658"/>
                  <a:pt x="1630670" y="4501658"/>
                </a:cubicBezTo>
                <a:cubicBezTo>
                  <a:pt x="1324264" y="4501658"/>
                  <a:pt x="1048288" y="4449191"/>
                  <a:pt x="802743" y="4344257"/>
                </a:cubicBezTo>
                <a:cubicBezTo>
                  <a:pt x="557198" y="4239323"/>
                  <a:pt x="363071" y="4088219"/>
                  <a:pt x="220361" y="3890943"/>
                </a:cubicBezTo>
                <a:cubicBezTo>
                  <a:pt x="77651" y="3693668"/>
                  <a:pt x="4197" y="3460715"/>
                  <a:pt x="0" y="3192085"/>
                </a:cubicBezTo>
                <a:lnTo>
                  <a:pt x="944404" y="3192085"/>
                </a:lnTo>
                <a:cubicBezTo>
                  <a:pt x="956996" y="3372571"/>
                  <a:pt x="1021005" y="3515280"/>
                  <a:pt x="1136432" y="3620215"/>
                </a:cubicBezTo>
                <a:cubicBezTo>
                  <a:pt x="1251860" y="3725148"/>
                  <a:pt x="1410309" y="3777615"/>
                  <a:pt x="1611782" y="3777615"/>
                </a:cubicBezTo>
                <a:cubicBezTo>
                  <a:pt x="1817452" y="3777615"/>
                  <a:pt x="1979050" y="3728296"/>
                  <a:pt x="2096576" y="3629658"/>
                </a:cubicBezTo>
                <a:cubicBezTo>
                  <a:pt x="2214102" y="3531021"/>
                  <a:pt x="2272865" y="3401952"/>
                  <a:pt x="2272865" y="3242453"/>
                </a:cubicBezTo>
                <a:cubicBezTo>
                  <a:pt x="2272865" y="3112335"/>
                  <a:pt x="2232990" y="3005302"/>
                  <a:pt x="2153241" y="2921356"/>
                </a:cubicBezTo>
                <a:cubicBezTo>
                  <a:pt x="2073491" y="2837409"/>
                  <a:pt x="1973804" y="2771300"/>
                  <a:pt x="1854179" y="2723031"/>
                </a:cubicBezTo>
                <a:cubicBezTo>
                  <a:pt x="1734555" y="2674761"/>
                  <a:pt x="1569809" y="2621245"/>
                  <a:pt x="1359941" y="2562482"/>
                </a:cubicBezTo>
                <a:cubicBezTo>
                  <a:pt x="1074522" y="2478535"/>
                  <a:pt x="842618" y="2395638"/>
                  <a:pt x="664231" y="2313789"/>
                </a:cubicBezTo>
                <a:cubicBezTo>
                  <a:pt x="485843" y="2231941"/>
                  <a:pt x="332640" y="2108119"/>
                  <a:pt x="204621" y="1942324"/>
                </a:cubicBezTo>
                <a:cubicBezTo>
                  <a:pt x="76602" y="1776528"/>
                  <a:pt x="12592" y="1555118"/>
                  <a:pt x="12592" y="1278093"/>
                </a:cubicBezTo>
                <a:cubicBezTo>
                  <a:pt x="12592" y="1017858"/>
                  <a:pt x="77651" y="791200"/>
                  <a:pt x="207769" y="598122"/>
                </a:cubicBezTo>
                <a:cubicBezTo>
                  <a:pt x="337887" y="405044"/>
                  <a:pt x="520471" y="257087"/>
                  <a:pt x="755523" y="154253"/>
                </a:cubicBezTo>
                <a:cubicBezTo>
                  <a:pt x="990575" y="51418"/>
                  <a:pt x="1259205" y="0"/>
                  <a:pt x="1561414" y="0"/>
                </a:cubicBezTo>
                <a:close/>
              </a:path>
            </a:pathLst>
          </a:cu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250286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7B744BA-6C0C-3F76-DE90-8CDF203CAB0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92626" y="1228160"/>
            <a:ext cx="4834797" cy="4834796"/>
          </a:xfrm>
          <a:prstGeom prst="ellipse">
            <a:avLst/>
          </a:pr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166566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DB4E35E-DE98-933F-A335-DD4B383AD5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9303" y="2266386"/>
            <a:ext cx="4632072" cy="3091768"/>
          </a:xfrm>
          <a:custGeom>
            <a:avLst/>
            <a:gdLst>
              <a:gd name="connsiteX0" fmla="*/ 0 w 4632072"/>
              <a:gd name="connsiteY0" fmla="*/ 0 h 3091768"/>
              <a:gd name="connsiteX1" fmla="*/ 792475 w 4632072"/>
              <a:gd name="connsiteY1" fmla="*/ 0 h 3091768"/>
              <a:gd name="connsiteX2" fmla="*/ 1339395 w 4632072"/>
              <a:gd name="connsiteY2" fmla="*/ 2355102 h 3091768"/>
              <a:gd name="connsiteX3" fmla="*/ 1930960 w 4632072"/>
              <a:gd name="connsiteY3" fmla="*/ 0 h 3091768"/>
              <a:gd name="connsiteX4" fmla="*/ 2756919 w 4632072"/>
              <a:gd name="connsiteY4" fmla="*/ 0 h 3091768"/>
              <a:gd name="connsiteX5" fmla="*/ 3337324 w 4632072"/>
              <a:gd name="connsiteY5" fmla="*/ 2349521 h 3091768"/>
              <a:gd name="connsiteX6" fmla="*/ 3884243 w 4632072"/>
              <a:gd name="connsiteY6" fmla="*/ 0 h 3091768"/>
              <a:gd name="connsiteX7" fmla="*/ 4632072 w 4632072"/>
              <a:gd name="connsiteY7" fmla="*/ 0 h 3091768"/>
              <a:gd name="connsiteX8" fmla="*/ 3727980 w 4632072"/>
              <a:gd name="connsiteY8" fmla="*/ 3091768 h 3091768"/>
              <a:gd name="connsiteX9" fmla="*/ 2885279 w 4632072"/>
              <a:gd name="connsiteY9" fmla="*/ 3091768 h 3091768"/>
              <a:gd name="connsiteX10" fmla="*/ 2321617 w 4632072"/>
              <a:gd name="connsiteY10" fmla="*/ 931995 h 3091768"/>
              <a:gd name="connsiteX11" fmla="*/ 1757956 w 4632072"/>
              <a:gd name="connsiteY11" fmla="*/ 3091768 h 3091768"/>
              <a:gd name="connsiteX12" fmla="*/ 909672 w 4632072"/>
              <a:gd name="connsiteY12" fmla="*/ 3091768 h 309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32072" h="3091768">
                <a:moveTo>
                  <a:pt x="0" y="0"/>
                </a:moveTo>
                <a:lnTo>
                  <a:pt x="792475" y="0"/>
                </a:lnTo>
                <a:lnTo>
                  <a:pt x="1339395" y="2355102"/>
                </a:lnTo>
                <a:lnTo>
                  <a:pt x="1930960" y="0"/>
                </a:lnTo>
                <a:lnTo>
                  <a:pt x="2756919" y="0"/>
                </a:lnTo>
                <a:lnTo>
                  <a:pt x="3337324" y="2349521"/>
                </a:lnTo>
                <a:lnTo>
                  <a:pt x="3884243" y="0"/>
                </a:lnTo>
                <a:lnTo>
                  <a:pt x="4632072" y="0"/>
                </a:lnTo>
                <a:lnTo>
                  <a:pt x="3727980" y="3091768"/>
                </a:lnTo>
                <a:lnTo>
                  <a:pt x="2885279" y="3091768"/>
                </a:lnTo>
                <a:lnTo>
                  <a:pt x="2321617" y="931995"/>
                </a:lnTo>
                <a:lnTo>
                  <a:pt x="1757956" y="3091768"/>
                </a:lnTo>
                <a:lnTo>
                  <a:pt x="909672" y="3091768"/>
                </a:lnTo>
                <a:close/>
              </a:path>
            </a:pathLst>
          </a:cu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1927230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22AABB4-E858-8C01-3585-A77886969D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75482" y="1552742"/>
            <a:ext cx="4231890" cy="4231891"/>
          </a:xfrm>
          <a:custGeom>
            <a:avLst/>
            <a:gdLst>
              <a:gd name="connsiteX0" fmla="*/ 2118904 w 4231890"/>
              <a:gd name="connsiteY0" fmla="*/ 745760 h 4231891"/>
              <a:gd name="connsiteX1" fmla="*/ 1458967 w 4231890"/>
              <a:gd name="connsiteY1" fmla="*/ 911485 h 4231891"/>
              <a:gd name="connsiteX2" fmla="*/ 1012103 w 4231890"/>
              <a:gd name="connsiteY2" fmla="*/ 1387943 h 4231891"/>
              <a:gd name="connsiteX3" fmla="*/ 852296 w 4231890"/>
              <a:gd name="connsiteY3" fmla="*/ 2112987 h 4231891"/>
              <a:gd name="connsiteX4" fmla="*/ 1012103 w 4231890"/>
              <a:gd name="connsiteY4" fmla="*/ 2840991 h 4231891"/>
              <a:gd name="connsiteX5" fmla="*/ 1458967 w 4231890"/>
              <a:gd name="connsiteY5" fmla="*/ 3323367 h 4231891"/>
              <a:gd name="connsiteX6" fmla="*/ 2118904 w 4231890"/>
              <a:gd name="connsiteY6" fmla="*/ 3492051 h 4231891"/>
              <a:gd name="connsiteX7" fmla="*/ 2775884 w 4231890"/>
              <a:gd name="connsiteY7" fmla="*/ 3323367 h 4231891"/>
              <a:gd name="connsiteX8" fmla="*/ 3219788 w 4231890"/>
              <a:gd name="connsiteY8" fmla="*/ 2840991 h 4231891"/>
              <a:gd name="connsiteX9" fmla="*/ 3379594 w 4231890"/>
              <a:gd name="connsiteY9" fmla="*/ 2112987 h 4231891"/>
              <a:gd name="connsiteX10" fmla="*/ 3219788 w 4231890"/>
              <a:gd name="connsiteY10" fmla="*/ 1387943 h 4231891"/>
              <a:gd name="connsiteX11" fmla="*/ 2775884 w 4231890"/>
              <a:gd name="connsiteY11" fmla="*/ 911485 h 4231891"/>
              <a:gd name="connsiteX12" fmla="*/ 2118904 w 4231890"/>
              <a:gd name="connsiteY12" fmla="*/ 745760 h 4231891"/>
              <a:gd name="connsiteX13" fmla="*/ 2118904 w 4231890"/>
              <a:gd name="connsiteY13" fmla="*/ 0 h 4231891"/>
              <a:gd name="connsiteX14" fmla="*/ 3187235 w 4231890"/>
              <a:gd name="connsiteY14" fmla="*/ 272262 h 4231891"/>
              <a:gd name="connsiteX15" fmla="*/ 3950750 w 4231890"/>
              <a:gd name="connsiteY15" fmla="*/ 1026900 h 4231891"/>
              <a:gd name="connsiteX16" fmla="*/ 4231890 w 4231890"/>
              <a:gd name="connsiteY16" fmla="*/ 2112987 h 4231891"/>
              <a:gd name="connsiteX17" fmla="*/ 3950750 w 4231890"/>
              <a:gd name="connsiteY17" fmla="*/ 3204991 h 4231891"/>
              <a:gd name="connsiteX18" fmla="*/ 3184276 w 4231890"/>
              <a:gd name="connsiteY18" fmla="*/ 3959629 h 4231891"/>
              <a:gd name="connsiteX19" fmla="*/ 2118904 w 4231890"/>
              <a:gd name="connsiteY19" fmla="*/ 4231891 h 4231891"/>
              <a:gd name="connsiteX20" fmla="*/ 1053534 w 4231890"/>
              <a:gd name="connsiteY20" fmla="*/ 3959629 h 4231891"/>
              <a:gd name="connsiteX21" fmla="*/ 284099 w 4231890"/>
              <a:gd name="connsiteY21" fmla="*/ 3204991 h 4231891"/>
              <a:gd name="connsiteX22" fmla="*/ 0 w 4231890"/>
              <a:gd name="connsiteY22" fmla="*/ 2112987 h 4231891"/>
              <a:gd name="connsiteX23" fmla="*/ 284099 w 4231890"/>
              <a:gd name="connsiteY23" fmla="*/ 1026900 h 4231891"/>
              <a:gd name="connsiteX24" fmla="*/ 1053534 w 4231890"/>
              <a:gd name="connsiteY24" fmla="*/ 272262 h 4231891"/>
              <a:gd name="connsiteX25" fmla="*/ 2118904 w 4231890"/>
              <a:gd name="connsiteY25" fmla="*/ 0 h 423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231890" h="4231891">
                <a:moveTo>
                  <a:pt x="2118904" y="745760"/>
                </a:moveTo>
                <a:cubicBezTo>
                  <a:pt x="1870318" y="745760"/>
                  <a:pt x="1650339" y="801002"/>
                  <a:pt x="1458967" y="911485"/>
                </a:cubicBezTo>
                <a:cubicBezTo>
                  <a:pt x="1267594" y="1021968"/>
                  <a:pt x="1118640" y="1180787"/>
                  <a:pt x="1012103" y="1387943"/>
                </a:cubicBezTo>
                <a:cubicBezTo>
                  <a:pt x="905566" y="1595098"/>
                  <a:pt x="852296" y="1836779"/>
                  <a:pt x="852296" y="2112987"/>
                </a:cubicBezTo>
                <a:cubicBezTo>
                  <a:pt x="852296" y="2389194"/>
                  <a:pt x="905566" y="2631861"/>
                  <a:pt x="1012103" y="2840991"/>
                </a:cubicBezTo>
                <a:cubicBezTo>
                  <a:pt x="1118640" y="3050118"/>
                  <a:pt x="1267594" y="3210911"/>
                  <a:pt x="1458967" y="3323367"/>
                </a:cubicBezTo>
                <a:cubicBezTo>
                  <a:pt x="1650339" y="3435822"/>
                  <a:pt x="1870318" y="3492051"/>
                  <a:pt x="2118904" y="3492051"/>
                </a:cubicBezTo>
                <a:cubicBezTo>
                  <a:pt x="2367491" y="3492051"/>
                  <a:pt x="2586484" y="3435822"/>
                  <a:pt x="2775884" y="3323367"/>
                </a:cubicBezTo>
                <a:cubicBezTo>
                  <a:pt x="2965282" y="3210911"/>
                  <a:pt x="3113250" y="3050118"/>
                  <a:pt x="3219788" y="2840991"/>
                </a:cubicBezTo>
                <a:cubicBezTo>
                  <a:pt x="3326325" y="2631861"/>
                  <a:pt x="3379594" y="2389194"/>
                  <a:pt x="3379594" y="2112987"/>
                </a:cubicBezTo>
                <a:cubicBezTo>
                  <a:pt x="3379594" y="1836779"/>
                  <a:pt x="3326325" y="1595098"/>
                  <a:pt x="3219788" y="1387943"/>
                </a:cubicBezTo>
                <a:cubicBezTo>
                  <a:pt x="3113250" y="1180787"/>
                  <a:pt x="2965282" y="1021968"/>
                  <a:pt x="2775884" y="911485"/>
                </a:cubicBezTo>
                <a:cubicBezTo>
                  <a:pt x="2586484" y="801002"/>
                  <a:pt x="2367491" y="745760"/>
                  <a:pt x="2118904" y="745760"/>
                </a:cubicBezTo>
                <a:close/>
                <a:moveTo>
                  <a:pt x="2118904" y="0"/>
                </a:moveTo>
                <a:cubicBezTo>
                  <a:pt x="2509540" y="0"/>
                  <a:pt x="2865651" y="90755"/>
                  <a:pt x="3187235" y="272262"/>
                </a:cubicBezTo>
                <a:cubicBezTo>
                  <a:pt x="3508819" y="453770"/>
                  <a:pt x="3763324" y="705316"/>
                  <a:pt x="3950750" y="1026900"/>
                </a:cubicBezTo>
                <a:cubicBezTo>
                  <a:pt x="4138178" y="1348484"/>
                  <a:pt x="4231890" y="1710513"/>
                  <a:pt x="4231890" y="2112987"/>
                </a:cubicBezTo>
                <a:cubicBezTo>
                  <a:pt x="4231890" y="2519406"/>
                  <a:pt x="4138178" y="2883408"/>
                  <a:pt x="3950750" y="3204991"/>
                </a:cubicBezTo>
                <a:cubicBezTo>
                  <a:pt x="3763324" y="3526577"/>
                  <a:pt x="3507832" y="3778123"/>
                  <a:pt x="3184276" y="3959629"/>
                </a:cubicBezTo>
                <a:cubicBezTo>
                  <a:pt x="2860718" y="4141138"/>
                  <a:pt x="2505595" y="4231891"/>
                  <a:pt x="2118904" y="4231891"/>
                </a:cubicBezTo>
                <a:cubicBezTo>
                  <a:pt x="1732214" y="4231891"/>
                  <a:pt x="1377090" y="4141138"/>
                  <a:pt x="1053534" y="3959629"/>
                </a:cubicBezTo>
                <a:cubicBezTo>
                  <a:pt x="729976" y="3778123"/>
                  <a:pt x="473498" y="3526577"/>
                  <a:pt x="284099" y="3204991"/>
                </a:cubicBezTo>
                <a:cubicBezTo>
                  <a:pt x="94699" y="2883408"/>
                  <a:pt x="0" y="2519406"/>
                  <a:pt x="0" y="2112987"/>
                </a:cubicBezTo>
                <a:cubicBezTo>
                  <a:pt x="0" y="1710513"/>
                  <a:pt x="94699" y="1348484"/>
                  <a:pt x="284099" y="1026900"/>
                </a:cubicBezTo>
                <a:cubicBezTo>
                  <a:pt x="473498" y="705316"/>
                  <a:pt x="729976" y="453770"/>
                  <a:pt x="1053534" y="272262"/>
                </a:cubicBezTo>
                <a:cubicBezTo>
                  <a:pt x="1377090" y="90755"/>
                  <a:pt x="1732214" y="0"/>
                  <a:pt x="2118904" y="0"/>
                </a:cubicBezTo>
                <a:close/>
              </a:path>
            </a:pathLst>
          </a:cu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57791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8E9BB6-82EF-0AEC-43A6-A258027DC6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8348" y="1676465"/>
            <a:ext cx="3084838" cy="4205502"/>
          </a:xfrm>
          <a:custGeom>
            <a:avLst/>
            <a:gdLst>
              <a:gd name="connsiteX0" fmla="*/ 0 w 3084838"/>
              <a:gd name="connsiteY0" fmla="*/ 0 h 4205502"/>
              <a:gd name="connsiteX1" fmla="*/ 3084838 w 3084838"/>
              <a:gd name="connsiteY1" fmla="*/ 0 h 4205502"/>
              <a:gd name="connsiteX2" fmla="*/ 3084838 w 3084838"/>
              <a:gd name="connsiteY2" fmla="*/ 680833 h 4205502"/>
              <a:gd name="connsiteX3" fmla="*/ 1964173 w 3084838"/>
              <a:gd name="connsiteY3" fmla="*/ 680833 h 4205502"/>
              <a:gd name="connsiteX4" fmla="*/ 1964173 w 3084838"/>
              <a:gd name="connsiteY4" fmla="*/ 4205502 h 4205502"/>
              <a:gd name="connsiteX5" fmla="*/ 1120664 w 3084838"/>
              <a:gd name="connsiteY5" fmla="*/ 4205502 h 4205502"/>
              <a:gd name="connsiteX6" fmla="*/ 1120664 w 3084838"/>
              <a:gd name="connsiteY6" fmla="*/ 680833 h 4205502"/>
              <a:gd name="connsiteX7" fmla="*/ 0 w 3084838"/>
              <a:gd name="connsiteY7" fmla="*/ 680833 h 4205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84838" h="4205502">
                <a:moveTo>
                  <a:pt x="0" y="0"/>
                </a:moveTo>
                <a:lnTo>
                  <a:pt x="3084838" y="0"/>
                </a:lnTo>
                <a:lnTo>
                  <a:pt x="3084838" y="680833"/>
                </a:lnTo>
                <a:lnTo>
                  <a:pt x="1964173" y="680833"/>
                </a:lnTo>
                <a:lnTo>
                  <a:pt x="1964173" y="4205502"/>
                </a:lnTo>
                <a:lnTo>
                  <a:pt x="1120664" y="4205502"/>
                </a:lnTo>
                <a:lnTo>
                  <a:pt x="1120664" y="680833"/>
                </a:lnTo>
                <a:lnTo>
                  <a:pt x="0" y="680833"/>
                </a:lnTo>
                <a:close/>
              </a:path>
            </a:pathLst>
          </a:cu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2722681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A5272536-B5D7-A1F4-D444-38D1D19FAC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-1"/>
            <a:ext cx="12191999" cy="6857999"/>
          </a:xfrm>
          <a:prstGeom prst="rect">
            <a:avLst/>
          </a:pr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066520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40884ECF-757B-5758-66A4-30A9B128DA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7161" y="1700684"/>
            <a:ext cx="4362272" cy="4362271"/>
          </a:xfrm>
          <a:prstGeom prst="ellipse">
            <a:avLst/>
          </a:pr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9781558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CBBD00B-F1C2-B06F-B382-3879A8A894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4962" y="1117599"/>
            <a:ext cx="4393006" cy="5249333"/>
          </a:xfrm>
          <a:prstGeom prst="roundRect">
            <a:avLst/>
          </a:pr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254054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EE226938-25B0-124E-C06C-29F1F891B50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4961" y="1117599"/>
            <a:ext cx="11522075" cy="2532087"/>
          </a:xfrm>
          <a:prstGeom prst="roundRect">
            <a:avLst/>
          </a:pr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744918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7562F8CF-9CD0-EAFD-2FE3-E5A4E63EF9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4962" y="1117599"/>
            <a:ext cx="5402228" cy="2311401"/>
          </a:xfrm>
          <a:prstGeom prst="roundRect">
            <a:avLst/>
          </a:pr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079868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70111BA-E303-8F8F-80CF-105381CE207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439645" y="1708696"/>
            <a:ext cx="748152" cy="3730074"/>
          </a:xfrm>
          <a:custGeom>
            <a:avLst/>
            <a:gdLst>
              <a:gd name="connsiteX0" fmla="*/ 0 w 748152"/>
              <a:gd name="connsiteY0" fmla="*/ 0 h 3730074"/>
              <a:gd name="connsiteX1" fmla="*/ 748152 w 748152"/>
              <a:gd name="connsiteY1" fmla="*/ 0 h 3730074"/>
              <a:gd name="connsiteX2" fmla="*/ 748152 w 748152"/>
              <a:gd name="connsiteY2" fmla="*/ 3730074 h 3730074"/>
              <a:gd name="connsiteX3" fmla="*/ 0 w 748152"/>
              <a:gd name="connsiteY3" fmla="*/ 3730074 h 3730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8152" h="3730074">
                <a:moveTo>
                  <a:pt x="0" y="0"/>
                </a:moveTo>
                <a:lnTo>
                  <a:pt x="748152" y="0"/>
                </a:lnTo>
                <a:lnTo>
                  <a:pt x="748152" y="3730074"/>
                </a:lnTo>
                <a:lnTo>
                  <a:pt x="0" y="3730074"/>
                </a:lnTo>
                <a:close/>
              </a:path>
            </a:pathLst>
          </a:cu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E4A9CDA-F0DF-93C6-21EB-3F6BE50A5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6771" y="1703351"/>
            <a:ext cx="3553725" cy="3735419"/>
          </a:xfrm>
          <a:custGeom>
            <a:avLst/>
            <a:gdLst>
              <a:gd name="connsiteX0" fmla="*/ 1774192 w 3553725"/>
              <a:gd name="connsiteY0" fmla="*/ 865719 h 3735419"/>
              <a:gd name="connsiteX1" fmla="*/ 1234452 w 3553725"/>
              <a:gd name="connsiteY1" fmla="*/ 2426153 h 3735419"/>
              <a:gd name="connsiteX2" fmla="*/ 2313929 w 3553725"/>
              <a:gd name="connsiteY2" fmla="*/ 2426153 h 3735419"/>
              <a:gd name="connsiteX3" fmla="*/ 1341331 w 3553725"/>
              <a:gd name="connsiteY3" fmla="*/ 0 h 3735419"/>
              <a:gd name="connsiteX4" fmla="*/ 2212394 w 3553725"/>
              <a:gd name="connsiteY4" fmla="*/ 0 h 3735419"/>
              <a:gd name="connsiteX5" fmla="*/ 3553725 w 3553725"/>
              <a:gd name="connsiteY5" fmla="*/ 3735419 h 3735419"/>
              <a:gd name="connsiteX6" fmla="*/ 2762819 w 3553725"/>
              <a:gd name="connsiteY6" fmla="*/ 3735419 h 3735419"/>
              <a:gd name="connsiteX7" fmla="*/ 2516999 w 3553725"/>
              <a:gd name="connsiteY7" fmla="*/ 3024675 h 3735419"/>
              <a:gd name="connsiteX8" fmla="*/ 1031381 w 3553725"/>
              <a:gd name="connsiteY8" fmla="*/ 3024675 h 3735419"/>
              <a:gd name="connsiteX9" fmla="*/ 785560 w 3553725"/>
              <a:gd name="connsiteY9" fmla="*/ 3735419 h 3735419"/>
              <a:gd name="connsiteX10" fmla="*/ 0 w 3553725"/>
              <a:gd name="connsiteY10" fmla="*/ 3735419 h 373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53725" h="3735419">
                <a:moveTo>
                  <a:pt x="1774192" y="865719"/>
                </a:moveTo>
                <a:lnTo>
                  <a:pt x="1234452" y="2426153"/>
                </a:lnTo>
                <a:lnTo>
                  <a:pt x="2313929" y="2426153"/>
                </a:lnTo>
                <a:close/>
                <a:moveTo>
                  <a:pt x="1341331" y="0"/>
                </a:moveTo>
                <a:lnTo>
                  <a:pt x="2212394" y="0"/>
                </a:lnTo>
                <a:lnTo>
                  <a:pt x="3553725" y="3735419"/>
                </a:lnTo>
                <a:lnTo>
                  <a:pt x="2762819" y="3735419"/>
                </a:lnTo>
                <a:lnTo>
                  <a:pt x="2516999" y="3024675"/>
                </a:lnTo>
                <a:lnTo>
                  <a:pt x="1031381" y="3024675"/>
                </a:lnTo>
                <a:lnTo>
                  <a:pt x="785560" y="3735419"/>
                </a:lnTo>
                <a:lnTo>
                  <a:pt x="0" y="3735419"/>
                </a:lnTo>
                <a:close/>
              </a:path>
            </a:pathLst>
          </a:cu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8022488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1E501758-AC35-B0EE-8A70-C8ABF2F862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4961" y="3636071"/>
            <a:ext cx="11522075" cy="3221929"/>
          </a:xfrm>
          <a:prstGeom prst="round2SameRect">
            <a:avLst/>
          </a:pr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1243661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EC0BD9BD-4495-9859-51E7-6E16CFDE5C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-1"/>
            <a:ext cx="12191999" cy="6857999"/>
          </a:xfrm>
          <a:prstGeom prst="rect">
            <a:avLst/>
          </a:pr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09305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28A37B6A-075B-C5D6-C3C2-A27AD10700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3020" y="2175137"/>
            <a:ext cx="3013786" cy="2776184"/>
          </a:xfrm>
          <a:prstGeom prst="roundRect">
            <a:avLst/>
          </a:pr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CC857A0E-6F33-8361-C2D0-4995D95574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89104" y="2175137"/>
            <a:ext cx="3013786" cy="2776184"/>
          </a:xfrm>
          <a:prstGeom prst="roundRect">
            <a:avLst/>
          </a:pr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479A191-389D-C887-1EA8-2A8C8C74B26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05188" y="2175137"/>
            <a:ext cx="3013786" cy="2776184"/>
          </a:xfrm>
          <a:prstGeom prst="roundRect">
            <a:avLst/>
          </a:prstGeom>
          <a:pattFill prst="pct5">
            <a:fgClr>
              <a:srgbClr val="110F25"/>
            </a:fgClr>
            <a:bgClr>
              <a:schemeClr val="bg1"/>
            </a:bgClr>
          </a:pattFill>
        </p:spPr>
        <p:txBody>
          <a:bodyPr/>
          <a:lstStyle>
            <a:lvl1pPr>
              <a:defRPr sz="14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66106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4000">
              <a:srgbClr val="02070D"/>
            </a:gs>
            <a:gs pos="88000">
              <a:srgbClr val="7757F2">
                <a:lumMod val="92000"/>
              </a:srgbClr>
            </a:gs>
            <a:gs pos="100000">
              <a:srgbClr val="110F25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2407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rive.google.com/file/d/1DaMSsd-cPFSYJ4SZNB7Ju-GNiZ3tmIC8/view?usp=sharin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2.svg"/><Relationship Id="rId7" Type="http://schemas.openxmlformats.org/officeDocument/2006/relationships/image" Target="../media/image4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microsoft.com/office/2007/relationships/hdphoto" Target="../media/hdphoto3.wdp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5.wdp"/><Relationship Id="rId3" Type="http://schemas.openxmlformats.org/officeDocument/2006/relationships/image" Target="../media/image2.svg"/><Relationship Id="rId7" Type="http://schemas.openxmlformats.org/officeDocument/2006/relationships/image" Target="../media/image15.svg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microsoft.com/office/2007/relationships/hdphoto" Target="../media/hdphoto4.wdp"/><Relationship Id="rId5" Type="http://schemas.openxmlformats.org/officeDocument/2006/relationships/image" Target="../media/image13.svg"/><Relationship Id="rId15" Type="http://schemas.microsoft.com/office/2007/relationships/hdphoto" Target="../media/hdphoto6.wdp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sv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svg"/><Relationship Id="rId7" Type="http://schemas.openxmlformats.org/officeDocument/2006/relationships/image" Target="../media/image3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10F25"/>
            </a:gs>
            <a:gs pos="13000">
              <a:srgbClr val="7757F2">
                <a:lumMod val="92000"/>
              </a:srgbClr>
            </a:gs>
            <a:gs pos="54000">
              <a:srgbClr val="02070D"/>
            </a:gs>
            <a:gs pos="88000">
              <a:srgbClr val="7757F2">
                <a:lumMod val="92000"/>
              </a:srgbClr>
            </a:gs>
            <a:gs pos="100000">
              <a:srgbClr val="110F25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0;p1">
            <a:extLst>
              <a:ext uri="{FF2B5EF4-FFF2-40B4-BE49-F238E27FC236}">
                <a16:creationId xmlns:a16="http://schemas.microsoft.com/office/drawing/2014/main" id="{83C98A04-6149-9230-829A-C9C4AAB2EBF3}"/>
              </a:ext>
            </a:extLst>
          </p:cNvPr>
          <p:cNvSpPr txBox="1"/>
          <p:nvPr/>
        </p:nvSpPr>
        <p:spPr>
          <a:xfrm>
            <a:off x="334962" y="329707"/>
            <a:ext cx="175965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b="0" i="0" u="none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rPr>
              <a:t>RTX-Team A</a:t>
            </a:r>
            <a:endParaRPr sz="1600" b="0" i="0" u="none" strike="noStrike" cap="none" dirty="0">
              <a:solidFill>
                <a:schemeClr val="bg1"/>
              </a:solidFill>
              <a:latin typeface="Syne SemiBold" pitchFamily="2" charset="0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" name="Google Shape;70;p1">
            <a:extLst>
              <a:ext uri="{FF2B5EF4-FFF2-40B4-BE49-F238E27FC236}">
                <a16:creationId xmlns:a16="http://schemas.microsoft.com/office/drawing/2014/main" id="{3644D952-940B-9450-A471-368E25F10F65}"/>
              </a:ext>
            </a:extLst>
          </p:cNvPr>
          <p:cNvSpPr txBox="1"/>
          <p:nvPr/>
        </p:nvSpPr>
        <p:spPr>
          <a:xfrm>
            <a:off x="2164825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00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About Us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sp>
        <p:nvSpPr>
          <p:cNvPr id="4" name="Google Shape;70;p1">
            <a:extLst>
              <a:ext uri="{FF2B5EF4-FFF2-40B4-BE49-F238E27FC236}">
                <a16:creationId xmlns:a16="http://schemas.microsoft.com/office/drawing/2014/main" id="{291DA4DE-0344-F62F-78CE-6E5361CDADEA}"/>
              </a:ext>
            </a:extLst>
          </p:cNvPr>
          <p:cNvSpPr txBox="1"/>
          <p:nvPr/>
        </p:nvSpPr>
        <p:spPr>
          <a:xfrm>
            <a:off x="3389157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P</a:t>
            </a:r>
            <a:r>
              <a:rPr lang="en-ID" sz="1000" b="0" i="0" u="none" strike="noStrike" cap="none" dirty="0" err="1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ortfolio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sp>
        <p:nvSpPr>
          <p:cNvPr id="5" name="Google Shape;70;p1">
            <a:extLst>
              <a:ext uri="{FF2B5EF4-FFF2-40B4-BE49-F238E27FC236}">
                <a16:creationId xmlns:a16="http://schemas.microsoft.com/office/drawing/2014/main" id="{7C715A0C-70B8-398E-6587-0923C427D68D}"/>
              </a:ext>
            </a:extLst>
          </p:cNvPr>
          <p:cNvSpPr txBox="1"/>
          <p:nvPr/>
        </p:nvSpPr>
        <p:spPr>
          <a:xfrm>
            <a:off x="4613489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Contact Us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pic>
        <p:nvPicPr>
          <p:cNvPr id="6" name="Graphic 5" descr="Magnifying glass">
            <a:extLst>
              <a:ext uri="{FF2B5EF4-FFF2-40B4-BE49-F238E27FC236}">
                <a16:creationId xmlns:a16="http://schemas.microsoft.com/office/drawing/2014/main" id="{96706619-92CE-FE1F-6373-DA6C84D6F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0875" y="360491"/>
            <a:ext cx="190500" cy="190500"/>
          </a:xfrm>
          <a:prstGeom prst="rect">
            <a:avLst/>
          </a:prstGeom>
        </p:spPr>
      </p:pic>
      <p:sp>
        <p:nvSpPr>
          <p:cNvPr id="7" name="Google Shape;70;p1">
            <a:extLst>
              <a:ext uri="{FF2B5EF4-FFF2-40B4-BE49-F238E27FC236}">
                <a16:creationId xmlns:a16="http://schemas.microsoft.com/office/drawing/2014/main" id="{6B39E9B1-C875-F622-1337-533EB02CA6BF}"/>
              </a:ext>
            </a:extLst>
          </p:cNvPr>
          <p:cNvSpPr txBox="1"/>
          <p:nvPr/>
        </p:nvSpPr>
        <p:spPr>
          <a:xfrm>
            <a:off x="11127423" y="379541"/>
            <a:ext cx="729615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Search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268917-D389-30DA-EF94-575DE38F527A}"/>
              </a:ext>
            </a:extLst>
          </p:cNvPr>
          <p:cNvCxnSpPr>
            <a:cxnSpLocks/>
          </p:cNvCxnSpPr>
          <p:nvPr/>
        </p:nvCxnSpPr>
        <p:spPr>
          <a:xfrm>
            <a:off x="10810875" y="610374"/>
            <a:ext cx="104616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69;p1">
            <a:extLst>
              <a:ext uri="{FF2B5EF4-FFF2-40B4-BE49-F238E27FC236}">
                <a16:creationId xmlns:a16="http://schemas.microsoft.com/office/drawing/2014/main" id="{62F8C6FB-F955-37ED-3176-6D4708985644}"/>
              </a:ext>
            </a:extLst>
          </p:cNvPr>
          <p:cNvSpPr txBox="1"/>
          <p:nvPr/>
        </p:nvSpPr>
        <p:spPr>
          <a:xfrm>
            <a:off x="1435398" y="1496974"/>
            <a:ext cx="9321201" cy="1477328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alpha val="40000"/>
              </a:schemeClr>
            </a:glow>
            <a:outerShdw blurRad="50800" dist="50800" dir="5400000" sx="7000" sy="7000" algn="ctr" rotWithShape="0">
              <a:schemeClr val="tx1">
                <a:alpha val="43000"/>
              </a:schemeClr>
            </a:outerShdw>
            <a:reflection stA="45000" endPos="4000" dist="50800" dir="5400000" sy="-100000" algn="bl" rotWithShape="0"/>
            <a:softEdge rad="0"/>
          </a:effectLst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800" b="0" i="0" u="none" strike="noStrike" cap="non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ne SemiBold" pitchFamily="2" charset="0"/>
                <a:ea typeface="Poppins SemiBold"/>
                <a:cs typeface="Poppins SemiBold"/>
                <a:sym typeface="Poppins SemiBold"/>
              </a:rPr>
              <a:t>County-Level Air Quality Prediction (CLAP)</a:t>
            </a:r>
            <a:endParaRPr sz="4800" b="0" i="0" u="none" strike="noStrike" cap="none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yne SemiBold" pitchFamily="2" charset="0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BFAFCAC-7554-CC5E-2001-72747E7CCD35}"/>
              </a:ext>
            </a:extLst>
          </p:cNvPr>
          <p:cNvGrpSpPr/>
          <p:nvPr/>
        </p:nvGrpSpPr>
        <p:grpSpPr>
          <a:xfrm>
            <a:off x="4064829" y="3302196"/>
            <a:ext cx="4062341" cy="410769"/>
            <a:chOff x="3791339" y="3696463"/>
            <a:chExt cx="4609322" cy="410769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4A72D01-C9F8-87A8-94B6-292FD120617D}"/>
                </a:ext>
              </a:extLst>
            </p:cNvPr>
            <p:cNvSpPr/>
            <p:nvPr/>
          </p:nvSpPr>
          <p:spPr>
            <a:xfrm>
              <a:off x="3791339" y="3696463"/>
              <a:ext cx="4609322" cy="410769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10000"/>
              </a:schemeClr>
            </a:solidFill>
            <a:ln>
              <a:solidFill>
                <a:srgbClr val="7757F2"/>
              </a:solidFill>
            </a:ln>
            <a:effectLst>
              <a:glow rad="101600">
                <a:srgbClr val="7757F2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" name="Google Shape;70;p1">
              <a:extLst>
                <a:ext uri="{FF2B5EF4-FFF2-40B4-BE49-F238E27FC236}">
                  <a16:creationId xmlns:a16="http://schemas.microsoft.com/office/drawing/2014/main" id="{965C0A1C-6A54-373B-61B8-07FF5EBE5C33}"/>
                </a:ext>
              </a:extLst>
            </p:cNvPr>
            <p:cNvSpPr txBox="1"/>
            <p:nvPr/>
          </p:nvSpPr>
          <p:spPr>
            <a:xfrm>
              <a:off x="4019929" y="3763348"/>
              <a:ext cx="415214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Launch Demo</a:t>
              </a:r>
              <a:endParaRPr lang="en-US" b="1" i="0" u="none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</p:grpSp>
      <p:sp>
        <p:nvSpPr>
          <p:cNvPr id="12" name="Google Shape;71;p1">
            <a:extLst>
              <a:ext uri="{FF2B5EF4-FFF2-40B4-BE49-F238E27FC236}">
                <a16:creationId xmlns:a16="http://schemas.microsoft.com/office/drawing/2014/main" id="{1980DA2E-B700-E5F9-6378-08B35CA7B719}"/>
              </a:ext>
            </a:extLst>
          </p:cNvPr>
          <p:cNvSpPr/>
          <p:nvPr/>
        </p:nvSpPr>
        <p:spPr>
          <a:xfrm>
            <a:off x="1938679" y="4054682"/>
            <a:ext cx="8314643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 b="1" i="0" u="sng" strike="noStrike" cap="none" dirty="0">
                <a:solidFill>
                  <a:schemeClr val="bg1"/>
                </a:solidFill>
                <a:latin typeface="Plus Jakarta Sans" pitchFamily="2" charset="0"/>
                <a:ea typeface="Rubik"/>
                <a:cs typeface="Plus Jakarta Sans" pitchFamily="2" charset="0"/>
                <a:sym typeface="Rubik"/>
              </a:rPr>
              <a:t>SE 4485.001 – Group 1:</a:t>
            </a:r>
            <a:endParaRPr lang="en-ID" sz="1400" b="0" i="0" u="sng" strike="noStrike" cap="none" dirty="0">
              <a:solidFill>
                <a:schemeClr val="bg1"/>
              </a:solidFill>
              <a:latin typeface="Plus Jakarta Sans" pitchFamily="2" charset="0"/>
              <a:ea typeface="Rubik"/>
              <a:cs typeface="Plus Jakarta Sans" pitchFamily="2" charset="0"/>
              <a:sym typeface="Rubik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2EFC214-4DC0-A9BD-12E2-0300B2757913}"/>
              </a:ext>
            </a:extLst>
          </p:cNvPr>
          <p:cNvGrpSpPr/>
          <p:nvPr/>
        </p:nvGrpSpPr>
        <p:grpSpPr>
          <a:xfrm>
            <a:off x="2882818" y="4487768"/>
            <a:ext cx="6426366" cy="1938992"/>
            <a:chOff x="2882818" y="4719329"/>
            <a:chExt cx="6426366" cy="1938992"/>
          </a:xfrm>
        </p:grpSpPr>
        <p:sp>
          <p:nvSpPr>
            <p:cNvPr id="13" name="Google Shape;71;p1">
              <a:extLst>
                <a:ext uri="{FF2B5EF4-FFF2-40B4-BE49-F238E27FC236}">
                  <a16:creationId xmlns:a16="http://schemas.microsoft.com/office/drawing/2014/main" id="{D050B258-810E-CE61-D565-A810721E296B}"/>
                </a:ext>
              </a:extLst>
            </p:cNvPr>
            <p:cNvSpPr/>
            <p:nvPr/>
          </p:nvSpPr>
          <p:spPr>
            <a:xfrm>
              <a:off x="2882818" y="4719330"/>
              <a:ext cx="251531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200" b="1" i="0" u="sng" strike="noStrike" cap="none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Sponsor(s):</a:t>
              </a:r>
            </a:p>
            <a:p>
              <a:pPr lvl="0" algn="ctr">
                <a:lnSpc>
                  <a:spcPct val="150000"/>
                </a:lnSpc>
              </a:pPr>
              <a:r>
                <a:rPr lang="en-ID" sz="1200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Merc Perna, TD</a:t>
              </a:r>
              <a:endParaRPr lang="en-ID" sz="12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Rubik"/>
                <a:cs typeface="Plus Jakarta Sans" pitchFamily="2" charset="0"/>
                <a:sym typeface="Rubik"/>
              </a:endParaRPr>
            </a:p>
            <a:p>
              <a:pPr lvl="0" algn="ctr">
                <a:lnSpc>
                  <a:spcPct val="150000"/>
                </a:lnSpc>
              </a:pPr>
              <a:r>
                <a:rPr lang="en-ID" sz="1200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Trey Williams, C/E</a:t>
              </a:r>
            </a:p>
            <a:p>
              <a:pPr lvl="0" algn="ctr">
                <a:lnSpc>
                  <a:spcPct val="150000"/>
                </a:lnSpc>
              </a:pPr>
              <a:r>
                <a:rPr lang="en-ID" sz="1200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Ryan Havens, SE</a:t>
              </a:r>
            </a:p>
            <a:p>
              <a:pPr lvl="0" algn="ctr">
                <a:lnSpc>
                  <a:spcPct val="150000"/>
                </a:lnSpc>
              </a:pPr>
              <a:r>
                <a:rPr lang="en-ID" sz="1200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Trevor Lang, EA</a:t>
              </a:r>
              <a:endParaRPr lang="en-ID" sz="12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Rubik"/>
                <a:cs typeface="Plus Jakarta Sans" pitchFamily="2" charset="0"/>
                <a:sym typeface="Rubik"/>
              </a:endParaRPr>
            </a:p>
          </p:txBody>
        </p:sp>
        <p:sp>
          <p:nvSpPr>
            <p:cNvPr id="14" name="Google Shape;71;p1">
              <a:extLst>
                <a:ext uri="{FF2B5EF4-FFF2-40B4-BE49-F238E27FC236}">
                  <a16:creationId xmlns:a16="http://schemas.microsoft.com/office/drawing/2014/main" id="{18322A41-00F3-838D-1CCE-7803C13B62AB}"/>
                </a:ext>
              </a:extLst>
            </p:cNvPr>
            <p:cNvSpPr/>
            <p:nvPr/>
          </p:nvSpPr>
          <p:spPr>
            <a:xfrm>
              <a:off x="6793869" y="4719339"/>
              <a:ext cx="2515315" cy="1107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200" b="1" i="0" u="sng" strike="noStrike" cap="none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Instructor(s):</a:t>
              </a:r>
              <a:endParaRPr lang="en-ID" sz="12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Rubik"/>
                <a:cs typeface="Plus Jakarta Sans" pitchFamily="2" charset="0"/>
                <a:sym typeface="Rubik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200" b="0" i="0" u="none" strike="noStrike" cap="none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Dr. Eric Wong </a:t>
              </a: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200" b="0" i="0" u="none" strike="noStrike" cap="none" dirty="0" err="1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Zizhao</a:t>
              </a:r>
              <a:r>
                <a:rPr lang="en-ID" sz="1200" b="0" i="0" u="none" strike="noStrike" cap="none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 Chen</a:t>
              </a: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200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Chih-Wei Hsu</a:t>
              </a:r>
              <a:endParaRPr lang="en-ID" sz="12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Rubik"/>
                <a:cs typeface="Plus Jakarta Sans" pitchFamily="2" charset="0"/>
                <a:sym typeface="Rubik"/>
              </a:endParaRPr>
            </a:p>
          </p:txBody>
        </p:sp>
        <p:sp>
          <p:nvSpPr>
            <p:cNvPr id="15" name="Google Shape;71;p1">
              <a:extLst>
                <a:ext uri="{FF2B5EF4-FFF2-40B4-BE49-F238E27FC236}">
                  <a16:creationId xmlns:a16="http://schemas.microsoft.com/office/drawing/2014/main" id="{F04C3228-44AE-A8E2-5F46-E040BEBF9C99}"/>
                </a:ext>
              </a:extLst>
            </p:cNvPr>
            <p:cNvSpPr/>
            <p:nvPr/>
          </p:nvSpPr>
          <p:spPr>
            <a:xfrm>
              <a:off x="4838344" y="4719329"/>
              <a:ext cx="2515315" cy="19389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en-ID" sz="1200" b="1" u="sng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Student(s):</a:t>
              </a:r>
              <a:endParaRPr lang="en-ID" sz="1200" dirty="0">
                <a:solidFill>
                  <a:schemeClr val="bg1"/>
                </a:solidFill>
                <a:latin typeface="Plus Jakarta Sans" pitchFamily="2" charset="0"/>
                <a:ea typeface="Rubik"/>
                <a:cs typeface="Plus Jakarta Sans" pitchFamily="2" charset="0"/>
                <a:sym typeface="Rubik"/>
              </a:endParaRPr>
            </a:p>
            <a:p>
              <a:pPr lvl="0" algn="ctr">
                <a:lnSpc>
                  <a:spcPct val="150000"/>
                </a:lnSpc>
              </a:pPr>
              <a:r>
                <a:rPr lang="en-ID" sz="1200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David Santos</a:t>
              </a:r>
            </a:p>
            <a:p>
              <a:pPr lvl="0" algn="ctr">
                <a:lnSpc>
                  <a:spcPct val="150000"/>
                </a:lnSpc>
              </a:pPr>
              <a:r>
                <a:rPr lang="en-ID" sz="1200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Amelia Quinn</a:t>
              </a:r>
            </a:p>
            <a:p>
              <a:pPr lvl="0" algn="ctr">
                <a:lnSpc>
                  <a:spcPct val="150000"/>
                </a:lnSpc>
              </a:pPr>
              <a:r>
                <a:rPr lang="en-ID" sz="1200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Kevin Melo</a:t>
              </a:r>
            </a:p>
            <a:p>
              <a:pPr lvl="0" algn="ctr">
                <a:lnSpc>
                  <a:spcPct val="150000"/>
                </a:lnSpc>
              </a:pPr>
              <a:r>
                <a:rPr lang="en-ID" sz="1200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AJ Kimbrough</a:t>
              </a:r>
            </a:p>
            <a:p>
              <a:pPr lvl="0" algn="ctr">
                <a:lnSpc>
                  <a:spcPct val="150000"/>
                </a:lnSpc>
              </a:pPr>
              <a:r>
                <a:rPr lang="en-ID" sz="1200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Andrew Enright</a:t>
              </a:r>
            </a:p>
            <a:p>
              <a:pPr lvl="0" algn="ctr">
                <a:lnSpc>
                  <a:spcPct val="150000"/>
                </a:lnSpc>
              </a:pPr>
              <a:r>
                <a:rPr lang="en-ID" sz="1200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Jay Chung</a:t>
              </a:r>
              <a:endParaRPr lang="en-ID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Rubik"/>
                <a:cs typeface="Plus Jakarta Sans" pitchFamily="2" charset="0"/>
                <a:sym typeface="Rubi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9067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Magnifying glass">
            <a:extLst>
              <a:ext uri="{FF2B5EF4-FFF2-40B4-BE49-F238E27FC236}">
                <a16:creationId xmlns:a16="http://schemas.microsoft.com/office/drawing/2014/main" id="{41CB25BC-6064-221A-5155-5D3EEE3517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0875" y="360491"/>
            <a:ext cx="190500" cy="190500"/>
          </a:xfrm>
          <a:prstGeom prst="rect">
            <a:avLst/>
          </a:prstGeom>
        </p:spPr>
      </p:pic>
      <p:sp>
        <p:nvSpPr>
          <p:cNvPr id="7" name="Google Shape;70;p1">
            <a:extLst>
              <a:ext uri="{FF2B5EF4-FFF2-40B4-BE49-F238E27FC236}">
                <a16:creationId xmlns:a16="http://schemas.microsoft.com/office/drawing/2014/main" id="{C066986D-49B5-0D86-DDB3-48B2485E9CC7}"/>
              </a:ext>
            </a:extLst>
          </p:cNvPr>
          <p:cNvSpPr txBox="1"/>
          <p:nvPr/>
        </p:nvSpPr>
        <p:spPr>
          <a:xfrm>
            <a:off x="11127423" y="379541"/>
            <a:ext cx="729615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Search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249DECA-3E16-19EB-7111-556F82C1B251}"/>
              </a:ext>
            </a:extLst>
          </p:cNvPr>
          <p:cNvCxnSpPr>
            <a:cxnSpLocks/>
          </p:cNvCxnSpPr>
          <p:nvPr/>
        </p:nvCxnSpPr>
        <p:spPr>
          <a:xfrm>
            <a:off x="10810875" y="610374"/>
            <a:ext cx="104616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69;p1">
            <a:extLst>
              <a:ext uri="{FF2B5EF4-FFF2-40B4-BE49-F238E27FC236}">
                <a16:creationId xmlns:a16="http://schemas.microsoft.com/office/drawing/2014/main" id="{C3937589-4EAA-0933-18E9-9D0A2DE70471}"/>
              </a:ext>
            </a:extLst>
          </p:cNvPr>
          <p:cNvSpPr txBox="1"/>
          <p:nvPr/>
        </p:nvSpPr>
        <p:spPr>
          <a:xfrm>
            <a:off x="1596008" y="1708065"/>
            <a:ext cx="8999983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400" b="0" i="0" u="none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rPr>
              <a:t>Challenges &amp; Solutions</a:t>
            </a:r>
            <a:endParaRPr sz="4400" b="0" i="0" u="none" strike="noStrike" cap="none" dirty="0">
              <a:solidFill>
                <a:schemeClr val="bg1"/>
              </a:solidFill>
              <a:latin typeface="Syne SemiBold" pitchFamily="2" charset="0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3" name="Google Shape;70;p1">
            <a:extLst>
              <a:ext uri="{FF2B5EF4-FFF2-40B4-BE49-F238E27FC236}">
                <a16:creationId xmlns:a16="http://schemas.microsoft.com/office/drawing/2014/main" id="{3895BF0B-5128-AB37-AC72-DC889D071805}"/>
              </a:ext>
            </a:extLst>
          </p:cNvPr>
          <p:cNvSpPr txBox="1"/>
          <p:nvPr/>
        </p:nvSpPr>
        <p:spPr>
          <a:xfrm>
            <a:off x="334962" y="327495"/>
            <a:ext cx="175965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rPr>
              <a:t>RTX-Team A</a:t>
            </a:r>
            <a:endParaRPr sz="1600" b="0" i="0" u="none" strike="noStrike" cap="none" dirty="0">
              <a:solidFill>
                <a:schemeClr val="bg1"/>
              </a:solidFill>
              <a:latin typeface="Syne SemiBold" pitchFamily="2" charset="0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4" name="Google Shape;70;p1">
            <a:extLst>
              <a:ext uri="{FF2B5EF4-FFF2-40B4-BE49-F238E27FC236}">
                <a16:creationId xmlns:a16="http://schemas.microsoft.com/office/drawing/2014/main" id="{B5C99206-5398-40BB-3301-D42509FDAEB4}"/>
              </a:ext>
            </a:extLst>
          </p:cNvPr>
          <p:cNvSpPr txBox="1"/>
          <p:nvPr/>
        </p:nvSpPr>
        <p:spPr>
          <a:xfrm>
            <a:off x="2164825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00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About Us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sp>
        <p:nvSpPr>
          <p:cNvPr id="15" name="Google Shape;70;p1">
            <a:extLst>
              <a:ext uri="{FF2B5EF4-FFF2-40B4-BE49-F238E27FC236}">
                <a16:creationId xmlns:a16="http://schemas.microsoft.com/office/drawing/2014/main" id="{43377CB6-489A-39AB-125F-701C177FF5C0}"/>
              </a:ext>
            </a:extLst>
          </p:cNvPr>
          <p:cNvSpPr txBox="1"/>
          <p:nvPr/>
        </p:nvSpPr>
        <p:spPr>
          <a:xfrm>
            <a:off x="3389157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P</a:t>
            </a:r>
            <a:r>
              <a:rPr lang="en-ID" sz="1000" b="0" i="0" u="none" strike="noStrike" cap="none" dirty="0" err="1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ortfolio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sp>
        <p:nvSpPr>
          <p:cNvPr id="16" name="Google Shape;70;p1">
            <a:extLst>
              <a:ext uri="{FF2B5EF4-FFF2-40B4-BE49-F238E27FC236}">
                <a16:creationId xmlns:a16="http://schemas.microsoft.com/office/drawing/2014/main" id="{8626CAC9-125C-5FA1-760D-9E40658085C5}"/>
              </a:ext>
            </a:extLst>
          </p:cNvPr>
          <p:cNvSpPr txBox="1"/>
          <p:nvPr/>
        </p:nvSpPr>
        <p:spPr>
          <a:xfrm>
            <a:off x="4613489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Contact Us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C40FD06-4D6C-B90B-3E2A-D8589FD9E5F9}"/>
              </a:ext>
            </a:extLst>
          </p:cNvPr>
          <p:cNvGrpSpPr/>
          <p:nvPr/>
        </p:nvGrpSpPr>
        <p:grpSpPr>
          <a:xfrm>
            <a:off x="3583509" y="2875108"/>
            <a:ext cx="2385614" cy="980913"/>
            <a:chOff x="1393905" y="4069256"/>
            <a:chExt cx="2385614" cy="764032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7A3DD485-2A4B-5F10-E9E2-E9D8CEAC911B}"/>
                </a:ext>
              </a:extLst>
            </p:cNvPr>
            <p:cNvSpPr/>
            <p:nvPr/>
          </p:nvSpPr>
          <p:spPr>
            <a:xfrm>
              <a:off x="1393905" y="4069256"/>
              <a:ext cx="2163422" cy="764032"/>
            </a:xfrm>
            <a:prstGeom prst="roundRect">
              <a:avLst>
                <a:gd name="adj" fmla="val 5399"/>
              </a:avLst>
            </a:prstGeom>
            <a:solidFill>
              <a:schemeClr val="bg1">
                <a:alpha val="10000"/>
              </a:schemeClr>
            </a:solidFill>
            <a:ln w="25400">
              <a:solidFill>
                <a:srgbClr val="7757F2"/>
              </a:solidFill>
            </a:ln>
            <a:effectLst>
              <a:glow rad="101600">
                <a:srgbClr val="7757F2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Google Shape;70;p1">
              <a:extLst>
                <a:ext uri="{FF2B5EF4-FFF2-40B4-BE49-F238E27FC236}">
                  <a16:creationId xmlns:a16="http://schemas.microsoft.com/office/drawing/2014/main" id="{E5077184-9672-F35D-2F38-CE9BEBAF384E}"/>
                </a:ext>
              </a:extLst>
            </p:cNvPr>
            <p:cNvSpPr txBox="1"/>
            <p:nvPr/>
          </p:nvSpPr>
          <p:spPr>
            <a:xfrm>
              <a:off x="1616098" y="4173572"/>
              <a:ext cx="2163421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400" b="1" u="sng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Data Availability</a:t>
              </a:r>
              <a:endParaRPr sz="1400" b="1" i="0" u="sng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32" name="Google Shape;71;p1">
              <a:extLst>
                <a:ext uri="{FF2B5EF4-FFF2-40B4-BE49-F238E27FC236}">
                  <a16:creationId xmlns:a16="http://schemas.microsoft.com/office/drawing/2014/main" id="{3A24E401-CAB2-58C7-2525-71C0C3F27563}"/>
                </a:ext>
              </a:extLst>
            </p:cNvPr>
            <p:cNvSpPr/>
            <p:nvPr/>
          </p:nvSpPr>
          <p:spPr>
            <a:xfrm>
              <a:off x="1616099" y="4358755"/>
              <a:ext cx="1773058" cy="3595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D" sz="1000" b="0" i="0" u="none" strike="noStrike" cap="none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Enhanced preprocessing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D" sz="1000" b="0" i="0" u="none" strike="noStrike" cap="none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Expanded dataset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D66931B-E50D-4FF0-CEE0-942EFB8FDD28}"/>
              </a:ext>
            </a:extLst>
          </p:cNvPr>
          <p:cNvGrpSpPr/>
          <p:nvPr/>
        </p:nvGrpSpPr>
        <p:grpSpPr>
          <a:xfrm>
            <a:off x="6431894" y="2876712"/>
            <a:ext cx="2389026" cy="980913"/>
            <a:chOff x="1393905" y="4069255"/>
            <a:chExt cx="2389026" cy="980913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1D911CCA-994A-1DA3-F68C-2F299B77FB6C}"/>
                </a:ext>
              </a:extLst>
            </p:cNvPr>
            <p:cNvSpPr/>
            <p:nvPr/>
          </p:nvSpPr>
          <p:spPr>
            <a:xfrm>
              <a:off x="1393905" y="4069255"/>
              <a:ext cx="2163422" cy="980913"/>
            </a:xfrm>
            <a:prstGeom prst="roundRect">
              <a:avLst>
                <a:gd name="adj" fmla="val 5399"/>
              </a:avLst>
            </a:prstGeom>
            <a:solidFill>
              <a:schemeClr val="bg1">
                <a:alpha val="10000"/>
              </a:schemeClr>
            </a:solidFill>
            <a:ln w="25400">
              <a:solidFill>
                <a:srgbClr val="7757F2"/>
              </a:solidFill>
            </a:ln>
            <a:effectLst>
              <a:glow rad="101600">
                <a:srgbClr val="7757F2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Google Shape;70;p1">
              <a:extLst>
                <a:ext uri="{FF2B5EF4-FFF2-40B4-BE49-F238E27FC236}">
                  <a16:creationId xmlns:a16="http://schemas.microsoft.com/office/drawing/2014/main" id="{4B377174-C768-A4C3-E93E-E1BCDB7B296F}"/>
                </a:ext>
              </a:extLst>
            </p:cNvPr>
            <p:cNvSpPr txBox="1"/>
            <p:nvPr/>
          </p:nvSpPr>
          <p:spPr>
            <a:xfrm>
              <a:off x="1619510" y="4201579"/>
              <a:ext cx="2163421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400" b="1" u="sng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Model Performance</a:t>
              </a:r>
              <a:endParaRPr sz="1400" b="1" i="0" u="sng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49" name="Google Shape;71;p1">
              <a:extLst>
                <a:ext uri="{FF2B5EF4-FFF2-40B4-BE49-F238E27FC236}">
                  <a16:creationId xmlns:a16="http://schemas.microsoft.com/office/drawing/2014/main" id="{6C61C8A9-4C0E-442A-92FF-5EA5B1CCA71C}"/>
                </a:ext>
              </a:extLst>
            </p:cNvPr>
            <p:cNvSpPr/>
            <p:nvPr/>
          </p:nvSpPr>
          <p:spPr>
            <a:xfrm>
              <a:off x="1619512" y="4424045"/>
              <a:ext cx="177305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D" sz="1000" b="0" i="0" u="none" strike="noStrike" cap="none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Improved feature engineering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D" sz="1000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Incremental ML development</a:t>
              </a:r>
              <a:endParaRPr lang="en-ID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Rubik"/>
                <a:cs typeface="Plus Jakarta Sans" pitchFamily="2" charset="0"/>
                <a:sym typeface="Rubik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E456025-F3B1-3C54-74AB-AFB82B494454}"/>
              </a:ext>
            </a:extLst>
          </p:cNvPr>
          <p:cNvGrpSpPr/>
          <p:nvPr/>
        </p:nvGrpSpPr>
        <p:grpSpPr>
          <a:xfrm>
            <a:off x="3583509" y="4466814"/>
            <a:ext cx="2385614" cy="986306"/>
            <a:chOff x="1393905" y="4069256"/>
            <a:chExt cx="2385614" cy="986306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3F7A1E74-DB23-A999-6142-78DD6FDE7F9E}"/>
                </a:ext>
              </a:extLst>
            </p:cNvPr>
            <p:cNvSpPr/>
            <p:nvPr/>
          </p:nvSpPr>
          <p:spPr>
            <a:xfrm>
              <a:off x="1393905" y="4069256"/>
              <a:ext cx="2163422" cy="986306"/>
            </a:xfrm>
            <a:prstGeom prst="roundRect">
              <a:avLst>
                <a:gd name="adj" fmla="val 5399"/>
              </a:avLst>
            </a:prstGeom>
            <a:solidFill>
              <a:schemeClr val="bg1">
                <a:alpha val="10000"/>
              </a:schemeClr>
            </a:solidFill>
            <a:ln w="25400">
              <a:solidFill>
                <a:srgbClr val="7757F2"/>
              </a:solidFill>
            </a:ln>
            <a:effectLst>
              <a:glow rad="101600">
                <a:srgbClr val="7757F2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Google Shape;70;p1">
              <a:extLst>
                <a:ext uri="{FF2B5EF4-FFF2-40B4-BE49-F238E27FC236}">
                  <a16:creationId xmlns:a16="http://schemas.microsoft.com/office/drawing/2014/main" id="{28A8F00E-5E6E-2CA8-8E1F-E3A3FFF08DAA}"/>
                </a:ext>
              </a:extLst>
            </p:cNvPr>
            <p:cNvSpPr txBox="1"/>
            <p:nvPr/>
          </p:nvSpPr>
          <p:spPr>
            <a:xfrm>
              <a:off x="1616098" y="4191073"/>
              <a:ext cx="2163421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400" b="1" u="sng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Dashboard Usability</a:t>
              </a:r>
              <a:endParaRPr sz="1400" b="1" i="0" u="sng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57" name="Google Shape;71;p1">
              <a:extLst>
                <a:ext uri="{FF2B5EF4-FFF2-40B4-BE49-F238E27FC236}">
                  <a16:creationId xmlns:a16="http://schemas.microsoft.com/office/drawing/2014/main" id="{6F4A5427-5E16-29C2-411E-462EF2CA8886}"/>
                </a:ext>
              </a:extLst>
            </p:cNvPr>
            <p:cNvSpPr/>
            <p:nvPr/>
          </p:nvSpPr>
          <p:spPr>
            <a:xfrm>
              <a:off x="1616099" y="4405012"/>
              <a:ext cx="177305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D" sz="1000" b="0" i="0" u="none" strike="noStrike" cap="none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Redesigned UI 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D" sz="1000" b="0" i="0" u="none" strike="noStrike" cap="none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Added accessibility updates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C7E37F5-E439-5CC7-21CB-23C20D662C2B}"/>
              </a:ext>
            </a:extLst>
          </p:cNvPr>
          <p:cNvGrpSpPr/>
          <p:nvPr/>
        </p:nvGrpSpPr>
        <p:grpSpPr>
          <a:xfrm>
            <a:off x="6431894" y="4466814"/>
            <a:ext cx="2392864" cy="986306"/>
            <a:chOff x="1393905" y="4069256"/>
            <a:chExt cx="2392864" cy="986306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16DEB741-4F38-EFD3-761F-D1B4E0148960}"/>
                </a:ext>
              </a:extLst>
            </p:cNvPr>
            <p:cNvSpPr/>
            <p:nvPr/>
          </p:nvSpPr>
          <p:spPr>
            <a:xfrm>
              <a:off x="1393905" y="4069256"/>
              <a:ext cx="2163422" cy="986306"/>
            </a:xfrm>
            <a:prstGeom prst="roundRect">
              <a:avLst>
                <a:gd name="adj" fmla="val 5399"/>
              </a:avLst>
            </a:prstGeom>
            <a:solidFill>
              <a:schemeClr val="bg1">
                <a:alpha val="10000"/>
              </a:schemeClr>
            </a:solidFill>
            <a:ln w="25400">
              <a:solidFill>
                <a:srgbClr val="7757F2"/>
              </a:solidFill>
            </a:ln>
            <a:effectLst>
              <a:glow rad="101600">
                <a:srgbClr val="7757F2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Google Shape;70;p1">
              <a:extLst>
                <a:ext uri="{FF2B5EF4-FFF2-40B4-BE49-F238E27FC236}">
                  <a16:creationId xmlns:a16="http://schemas.microsoft.com/office/drawing/2014/main" id="{72DE8AF0-0814-F755-8A3E-0128909214B5}"/>
                </a:ext>
              </a:extLst>
            </p:cNvPr>
            <p:cNvSpPr txBox="1"/>
            <p:nvPr/>
          </p:nvSpPr>
          <p:spPr>
            <a:xfrm>
              <a:off x="1623348" y="4194883"/>
              <a:ext cx="2163421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400" b="1" u="sng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Workflow Efficiency</a:t>
              </a:r>
              <a:endParaRPr sz="1400" b="1" i="0" u="sng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61" name="Google Shape;71;p1">
              <a:extLst>
                <a:ext uri="{FF2B5EF4-FFF2-40B4-BE49-F238E27FC236}">
                  <a16:creationId xmlns:a16="http://schemas.microsoft.com/office/drawing/2014/main" id="{91A11A84-22B0-A867-7485-E1251F06495F}"/>
                </a:ext>
              </a:extLst>
            </p:cNvPr>
            <p:cNvSpPr/>
            <p:nvPr/>
          </p:nvSpPr>
          <p:spPr>
            <a:xfrm>
              <a:off x="1623348" y="4392397"/>
              <a:ext cx="194122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D" sz="1000" b="0" i="0" u="none" strike="noStrike" cap="none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Improved Process &amp; Requirements Engineering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3313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Magnifying glass">
            <a:extLst>
              <a:ext uri="{FF2B5EF4-FFF2-40B4-BE49-F238E27FC236}">
                <a16:creationId xmlns:a16="http://schemas.microsoft.com/office/drawing/2014/main" id="{BD092D98-3934-3084-8D78-05057D459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0875" y="360491"/>
            <a:ext cx="190500" cy="190500"/>
          </a:xfrm>
          <a:prstGeom prst="rect">
            <a:avLst/>
          </a:prstGeom>
        </p:spPr>
      </p:pic>
      <p:sp>
        <p:nvSpPr>
          <p:cNvPr id="7" name="Google Shape;70;p1">
            <a:extLst>
              <a:ext uri="{FF2B5EF4-FFF2-40B4-BE49-F238E27FC236}">
                <a16:creationId xmlns:a16="http://schemas.microsoft.com/office/drawing/2014/main" id="{82EDB7E0-0561-B761-452C-15B215D9E740}"/>
              </a:ext>
            </a:extLst>
          </p:cNvPr>
          <p:cNvSpPr txBox="1"/>
          <p:nvPr/>
        </p:nvSpPr>
        <p:spPr>
          <a:xfrm>
            <a:off x="11127423" y="379541"/>
            <a:ext cx="729615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Search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7FDCAA-9E9C-2F2E-E8A9-63F20CEB6615}"/>
              </a:ext>
            </a:extLst>
          </p:cNvPr>
          <p:cNvCxnSpPr>
            <a:cxnSpLocks/>
          </p:cNvCxnSpPr>
          <p:nvPr/>
        </p:nvCxnSpPr>
        <p:spPr>
          <a:xfrm>
            <a:off x="10810875" y="610374"/>
            <a:ext cx="104616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69;p1">
            <a:extLst>
              <a:ext uri="{FF2B5EF4-FFF2-40B4-BE49-F238E27FC236}">
                <a16:creationId xmlns:a16="http://schemas.microsoft.com/office/drawing/2014/main" id="{828AAE6C-BC3B-F261-96E8-A27022E94E33}"/>
              </a:ext>
            </a:extLst>
          </p:cNvPr>
          <p:cNvSpPr txBox="1"/>
          <p:nvPr/>
        </p:nvSpPr>
        <p:spPr>
          <a:xfrm>
            <a:off x="6096000" y="1628381"/>
            <a:ext cx="5603555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400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rPr>
              <a:t>Questions &amp; Answers</a:t>
            </a:r>
            <a:endParaRPr sz="4400" b="0" i="0" u="none" strike="noStrike" cap="none" dirty="0">
              <a:solidFill>
                <a:schemeClr val="bg1"/>
              </a:solidFill>
              <a:latin typeface="Syne SemiBold" pitchFamily="2" charset="0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0CC1341-124A-6F68-7BC3-52F807E70008}"/>
              </a:ext>
            </a:extLst>
          </p:cNvPr>
          <p:cNvSpPr/>
          <p:nvPr/>
        </p:nvSpPr>
        <p:spPr>
          <a:xfrm>
            <a:off x="1524000" y="3851218"/>
            <a:ext cx="10004417" cy="2396408"/>
          </a:xfrm>
          <a:prstGeom prst="roundRect">
            <a:avLst>
              <a:gd name="adj" fmla="val 5399"/>
            </a:avLst>
          </a:prstGeom>
          <a:solidFill>
            <a:schemeClr val="bg1">
              <a:alpha val="10000"/>
            </a:schemeClr>
          </a:solidFill>
          <a:ln w="25400">
            <a:solidFill>
              <a:srgbClr val="7757F2"/>
            </a:solidFill>
          </a:ln>
          <a:effectLst>
            <a:glow rad="101600">
              <a:srgbClr val="7757F2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Google Shape;70;p1">
            <a:extLst>
              <a:ext uri="{FF2B5EF4-FFF2-40B4-BE49-F238E27FC236}">
                <a16:creationId xmlns:a16="http://schemas.microsoft.com/office/drawing/2014/main" id="{2889233F-8F6F-BD34-E2E4-09DC6F1D78C4}"/>
              </a:ext>
            </a:extLst>
          </p:cNvPr>
          <p:cNvSpPr txBox="1"/>
          <p:nvPr/>
        </p:nvSpPr>
        <p:spPr>
          <a:xfrm>
            <a:off x="6096000" y="4181279"/>
            <a:ext cx="490537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rPr>
              <a:t>Thank you for your time!</a:t>
            </a:r>
            <a:endParaRPr sz="2000" b="0" i="0" u="none" strike="noStrike" cap="none" dirty="0">
              <a:solidFill>
                <a:schemeClr val="bg1"/>
              </a:solidFill>
              <a:latin typeface="Syne SemiBold" pitchFamily="2" charset="0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" name="Google Shape;71;p1">
            <a:extLst>
              <a:ext uri="{FF2B5EF4-FFF2-40B4-BE49-F238E27FC236}">
                <a16:creationId xmlns:a16="http://schemas.microsoft.com/office/drawing/2014/main" id="{8F5A0033-C6BB-A502-0A1D-CA6E813DBEE9}"/>
              </a:ext>
            </a:extLst>
          </p:cNvPr>
          <p:cNvSpPr/>
          <p:nvPr/>
        </p:nvSpPr>
        <p:spPr>
          <a:xfrm>
            <a:off x="6096001" y="4578199"/>
            <a:ext cx="4830597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00" dirty="0">
                <a:solidFill>
                  <a:schemeClr val="bg1"/>
                </a:solidFill>
                <a:latin typeface="Plus Jakarta Sans" pitchFamily="2" charset="0"/>
                <a:ea typeface="Rubik"/>
                <a:cs typeface="Plus Jakarta Sans" pitchFamily="2" charset="0"/>
                <a:sym typeface="Rubik"/>
              </a:rPr>
              <a:t>CLAP_V1.2 is a machine-learning-powered web application that predicts Air Quality Index (AQI) for counties across the United States. CLAP features an ML model for real-time predictive forecasting for 700+ counties across the United States, and an interactive dashboard with EPA-compliant color-coding.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00" dirty="0">
                <a:solidFill>
                  <a:schemeClr val="bg1"/>
                </a:solidFill>
                <a:latin typeface="Plus Jakarta Sans" pitchFamily="2" charset="0"/>
                <a:ea typeface="Rubik"/>
                <a:cs typeface="Plus Jakarta Sans" pitchFamily="2" charset="0"/>
                <a:sym typeface="Rubik"/>
              </a:rPr>
              <a:t>This project is part of SE 4485.001 coursework at the University of Texas at Dallas.</a:t>
            </a:r>
            <a:endParaRPr lang="en-ID"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Rubik"/>
              <a:cs typeface="Plus Jakarta Sans" pitchFamily="2" charset="0"/>
              <a:sym typeface="Rubik"/>
            </a:endParaRPr>
          </a:p>
        </p:txBody>
      </p:sp>
      <p:pic>
        <p:nvPicPr>
          <p:cNvPr id="19" name="Google Shape;505;p23">
            <a:extLst>
              <a:ext uri="{FF2B5EF4-FFF2-40B4-BE49-F238E27FC236}">
                <a16:creationId xmlns:a16="http://schemas.microsoft.com/office/drawing/2014/main" id="{A55F28C8-60C0-1D29-59C0-989A1514191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3583" y="952378"/>
            <a:ext cx="4675754" cy="4675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Placeholder 22" descr="A hand holding a tablet with a question mark&#10;&#10;AI-generated content may be incorrect.">
            <a:extLst>
              <a:ext uri="{FF2B5EF4-FFF2-40B4-BE49-F238E27FC236}">
                <a16:creationId xmlns:a16="http://schemas.microsoft.com/office/drawing/2014/main" id="{2CB6E3DE-4C48-2510-F852-4DF39D955D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5" r="10965"/>
          <a:stretch>
            <a:fillRect/>
          </a:stretch>
        </p:blipFill>
        <p:spPr>
          <a:solidFill>
            <a:srgbClr val="110F25"/>
          </a:solidFill>
          <a:effectLst>
            <a:glow rad="63500">
              <a:schemeClr val="accent3">
                <a:satMod val="175000"/>
                <a:alpha val="40000"/>
              </a:schemeClr>
            </a:glow>
            <a:softEdge rad="25400"/>
          </a:effectLst>
        </p:spPr>
      </p:pic>
      <p:sp>
        <p:nvSpPr>
          <p:cNvPr id="17" name="Google Shape;70;p1">
            <a:extLst>
              <a:ext uri="{FF2B5EF4-FFF2-40B4-BE49-F238E27FC236}">
                <a16:creationId xmlns:a16="http://schemas.microsoft.com/office/drawing/2014/main" id="{A63FF0A3-1600-AD4B-7AD0-B63441C06DF9}"/>
              </a:ext>
            </a:extLst>
          </p:cNvPr>
          <p:cNvSpPr txBox="1"/>
          <p:nvPr/>
        </p:nvSpPr>
        <p:spPr>
          <a:xfrm>
            <a:off x="334962" y="327495"/>
            <a:ext cx="175965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rPr>
              <a:t>RTX-Team A</a:t>
            </a:r>
            <a:endParaRPr sz="1600" b="0" i="0" u="none" strike="noStrike" cap="none" dirty="0">
              <a:solidFill>
                <a:schemeClr val="bg1"/>
              </a:solidFill>
              <a:latin typeface="Syne SemiBold" pitchFamily="2" charset="0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8" name="Google Shape;70;p1">
            <a:extLst>
              <a:ext uri="{FF2B5EF4-FFF2-40B4-BE49-F238E27FC236}">
                <a16:creationId xmlns:a16="http://schemas.microsoft.com/office/drawing/2014/main" id="{7957BE85-D8C3-09EF-33D2-309CD035F47B}"/>
              </a:ext>
            </a:extLst>
          </p:cNvPr>
          <p:cNvSpPr txBox="1"/>
          <p:nvPr/>
        </p:nvSpPr>
        <p:spPr>
          <a:xfrm>
            <a:off x="2164825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00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About Us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sp>
        <p:nvSpPr>
          <p:cNvPr id="20" name="Google Shape;70;p1">
            <a:extLst>
              <a:ext uri="{FF2B5EF4-FFF2-40B4-BE49-F238E27FC236}">
                <a16:creationId xmlns:a16="http://schemas.microsoft.com/office/drawing/2014/main" id="{584C29B5-DC2C-B8CE-4034-947E9E027306}"/>
              </a:ext>
            </a:extLst>
          </p:cNvPr>
          <p:cNvSpPr txBox="1"/>
          <p:nvPr/>
        </p:nvSpPr>
        <p:spPr>
          <a:xfrm>
            <a:off x="3389157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P</a:t>
            </a:r>
            <a:r>
              <a:rPr lang="en-ID" sz="1000" b="0" i="0" u="none" strike="noStrike" cap="none" dirty="0" err="1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ortfolio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sp>
        <p:nvSpPr>
          <p:cNvPr id="21" name="Google Shape;70;p1">
            <a:extLst>
              <a:ext uri="{FF2B5EF4-FFF2-40B4-BE49-F238E27FC236}">
                <a16:creationId xmlns:a16="http://schemas.microsoft.com/office/drawing/2014/main" id="{DC4D8911-BBA3-2063-7ACC-E8DBAEF72A84}"/>
              </a:ext>
            </a:extLst>
          </p:cNvPr>
          <p:cNvSpPr txBox="1"/>
          <p:nvPr/>
        </p:nvSpPr>
        <p:spPr>
          <a:xfrm>
            <a:off x="4613489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Contact Us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051097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7F725-0729-49CA-7156-95DFA2017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5ED0D11F-3B77-A838-BF15-0E07691625DF}"/>
              </a:ext>
            </a:extLst>
          </p:cNvPr>
          <p:cNvSpPr/>
          <p:nvPr/>
        </p:nvSpPr>
        <p:spPr>
          <a:xfrm>
            <a:off x="-1" y="-1"/>
            <a:ext cx="5575302" cy="6858001"/>
          </a:xfrm>
          <a:prstGeom prst="rect">
            <a:avLst/>
          </a:prstGeom>
          <a:gradFill flip="none" rotWithShape="1">
            <a:gsLst>
              <a:gs pos="0">
                <a:srgbClr val="02070D">
                  <a:alpha val="0"/>
                </a:srgbClr>
              </a:gs>
              <a:gs pos="100000">
                <a:srgbClr val="7757F2">
                  <a:lumMod val="92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6" name="Graphic 5" descr="Magnifying glass">
            <a:extLst>
              <a:ext uri="{FF2B5EF4-FFF2-40B4-BE49-F238E27FC236}">
                <a16:creationId xmlns:a16="http://schemas.microsoft.com/office/drawing/2014/main" id="{3B88A8EF-8A32-B854-990A-239C3805A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0875" y="360491"/>
            <a:ext cx="190500" cy="190500"/>
          </a:xfrm>
          <a:prstGeom prst="rect">
            <a:avLst/>
          </a:prstGeom>
        </p:spPr>
      </p:pic>
      <p:sp>
        <p:nvSpPr>
          <p:cNvPr id="7" name="Google Shape;70;p1">
            <a:extLst>
              <a:ext uri="{FF2B5EF4-FFF2-40B4-BE49-F238E27FC236}">
                <a16:creationId xmlns:a16="http://schemas.microsoft.com/office/drawing/2014/main" id="{286AED83-036C-702C-BE8B-CCFD21E4283C}"/>
              </a:ext>
            </a:extLst>
          </p:cNvPr>
          <p:cNvSpPr txBox="1"/>
          <p:nvPr/>
        </p:nvSpPr>
        <p:spPr>
          <a:xfrm>
            <a:off x="11127423" y="379541"/>
            <a:ext cx="729615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Search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0FF84F0-2829-A7A9-5C99-C0D558FAA2BC}"/>
              </a:ext>
            </a:extLst>
          </p:cNvPr>
          <p:cNvCxnSpPr>
            <a:cxnSpLocks/>
          </p:cNvCxnSpPr>
          <p:nvPr/>
        </p:nvCxnSpPr>
        <p:spPr>
          <a:xfrm>
            <a:off x="10810875" y="610374"/>
            <a:ext cx="104616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71;p1">
            <a:extLst>
              <a:ext uri="{FF2B5EF4-FFF2-40B4-BE49-F238E27FC236}">
                <a16:creationId xmlns:a16="http://schemas.microsoft.com/office/drawing/2014/main" id="{C1608B1C-A341-3075-FE69-BF079FC004C7}"/>
              </a:ext>
            </a:extLst>
          </p:cNvPr>
          <p:cNvSpPr/>
          <p:nvPr/>
        </p:nvSpPr>
        <p:spPr>
          <a:xfrm>
            <a:off x="2450576" y="2238433"/>
            <a:ext cx="9827150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1400" dirty="0">
                <a:solidFill>
                  <a:schemeClr val="bg1"/>
                </a:solidFill>
              </a:rPr>
              <a:t>[1]    Larson, E. and Gray, C., 2014. Project Management: The Managerial Process. McGraw Hill</a:t>
            </a:r>
          </a:p>
          <a:p>
            <a:pPr lvl="0"/>
            <a:r>
              <a:rPr lang="en-US" sz="1400" dirty="0">
                <a:solidFill>
                  <a:schemeClr val="bg1"/>
                </a:solidFill>
              </a:rPr>
              <a:t>[2]    Humphrey, W.S. and Thomas, W.R., 2010. Reflections on Management: How to Manage Your Software Projects, </a:t>
            </a:r>
          </a:p>
          <a:p>
            <a:pPr lvl="0"/>
            <a:r>
              <a:rPr lang="en-US" sz="1400" dirty="0">
                <a:solidFill>
                  <a:schemeClr val="bg1"/>
                </a:solidFill>
              </a:rPr>
              <a:t>         Your Teams, Your Boss, and Yourself. Pearson Education</a:t>
            </a:r>
          </a:p>
          <a:p>
            <a:pPr lvl="0"/>
            <a:r>
              <a:rPr lang="en-US" sz="1400" dirty="0">
                <a:solidFill>
                  <a:schemeClr val="bg1"/>
                </a:solidFill>
              </a:rPr>
              <a:t>[3]    </a:t>
            </a:r>
            <a:r>
              <a:rPr lang="en-US" sz="1400" dirty="0" err="1">
                <a:solidFill>
                  <a:schemeClr val="bg1"/>
                </a:solidFill>
              </a:rPr>
              <a:t>Signh</a:t>
            </a:r>
            <a:r>
              <a:rPr lang="en-US" sz="1400" dirty="0">
                <a:solidFill>
                  <a:schemeClr val="bg1"/>
                </a:solidFill>
              </a:rPr>
              <a:t>, A. (2022). Introduction to Machine Learning Lifecycle. [Figure]. In What is machine learning lifecycle?. </a:t>
            </a:r>
          </a:p>
          <a:p>
            <a:pPr lvl="0"/>
            <a:r>
              <a:rPr lang="en-US" sz="1400" dirty="0">
                <a:solidFill>
                  <a:schemeClr val="bg1"/>
                </a:solidFill>
              </a:rPr>
              <a:t>         </a:t>
            </a:r>
            <a:r>
              <a:rPr lang="en-US" sz="1400" dirty="0" err="1">
                <a:solidFill>
                  <a:schemeClr val="bg1"/>
                </a:solidFill>
              </a:rPr>
              <a:t>NashTech</a:t>
            </a:r>
            <a:r>
              <a:rPr lang="en-US" sz="1400" dirty="0">
                <a:solidFill>
                  <a:schemeClr val="bg1"/>
                </a:solidFill>
              </a:rPr>
              <a:t>. Retrieved from https://blog.nashtechglobal.com/introduction-to-machine-learning-lifecycle/</a:t>
            </a:r>
          </a:p>
          <a:p>
            <a:r>
              <a:rPr lang="en-US" sz="1400" dirty="0">
                <a:solidFill>
                  <a:schemeClr val="bg1"/>
                </a:solidFill>
              </a:rPr>
              <a:t>[4]    </a:t>
            </a:r>
            <a:r>
              <a:rPr lang="en-US" sz="1400" dirty="0" err="1">
                <a:solidFill>
                  <a:schemeClr val="bg1"/>
                </a:solidFill>
              </a:rPr>
              <a:t>Lamsweerde</a:t>
            </a:r>
            <a:r>
              <a:rPr lang="en-US" sz="1400" dirty="0">
                <a:solidFill>
                  <a:schemeClr val="bg1"/>
                </a:solidFill>
              </a:rPr>
              <a:t>, A.V., 2009. Requirements Engineering: From System Goals to UML Models to Software 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 Specifications. John Wiley</a:t>
            </a:r>
          </a:p>
          <a:p>
            <a:r>
              <a:rPr lang="en-US" sz="1400" dirty="0">
                <a:solidFill>
                  <a:schemeClr val="bg1"/>
                </a:solidFill>
              </a:rPr>
              <a:t>[5]    A. J. Lattanze, Architecting Software Intensive Systems. CRC Press, 2008.</a:t>
            </a:r>
          </a:p>
          <a:p>
            <a:r>
              <a:rPr lang="en-US" sz="1400" dirty="0">
                <a:solidFill>
                  <a:schemeClr val="bg1"/>
                </a:solidFill>
              </a:rPr>
              <a:t>[6]    L. Bass, P. Clements, and R. </a:t>
            </a:r>
            <a:r>
              <a:rPr lang="en-US" sz="1400" dirty="0" err="1">
                <a:solidFill>
                  <a:schemeClr val="bg1"/>
                </a:solidFill>
              </a:rPr>
              <a:t>Kazman</a:t>
            </a:r>
            <a:r>
              <a:rPr lang="en-US" sz="1400" dirty="0">
                <a:solidFill>
                  <a:schemeClr val="bg1"/>
                </a:solidFill>
              </a:rPr>
              <a:t>, Software Architecture in Practice, 3rd ed. Upper Saddle River (N.J.): 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 Addison-Wesley, 2013.</a:t>
            </a:r>
          </a:p>
          <a:p>
            <a:r>
              <a:rPr lang="en-US" sz="1400" dirty="0">
                <a:solidFill>
                  <a:schemeClr val="bg1"/>
                </a:solidFill>
              </a:rPr>
              <a:t>[7]    Larman, C., 2012. Applying UML and Patterns: An Introduction to Object Oriented Analysis and Design and 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 Iterative Development. Pearson Education</a:t>
            </a:r>
          </a:p>
          <a:p>
            <a:r>
              <a:rPr lang="en-US" sz="1400" dirty="0">
                <a:solidFill>
                  <a:schemeClr val="bg1"/>
                </a:solidFill>
              </a:rPr>
              <a:t>[8]    Hyman, B., 1998. Fundamentals of Engineering Design. New Jersey: Prentice Hall</a:t>
            </a:r>
          </a:p>
          <a:p>
            <a:r>
              <a:rPr lang="en-US" sz="1400" dirty="0">
                <a:solidFill>
                  <a:schemeClr val="bg1"/>
                </a:solidFill>
              </a:rPr>
              <a:t>[9]    Simon, H.A., 2014. A Student's Introduction to Engineering Design: Pergamon Unified Engineering Series (Vol. 21). 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 Elsevier</a:t>
            </a:r>
          </a:p>
          <a:p>
            <a:pPr lvl="0"/>
            <a:r>
              <a:rPr lang="en-US" sz="1400" dirty="0">
                <a:solidFill>
                  <a:schemeClr val="bg1"/>
                </a:solidFill>
              </a:rPr>
              <a:t>[10]  Jorgensen, P.C., 2013. Software Testing: A Craftsman's Approach. Auerbach Publications</a:t>
            </a:r>
          </a:p>
          <a:p>
            <a:pPr lvl="0"/>
            <a:r>
              <a:rPr lang="en-US" sz="1400" dirty="0">
                <a:solidFill>
                  <a:schemeClr val="bg1"/>
                </a:solidFill>
              </a:rPr>
              <a:t>[11]  Mathur, A.P., 2013. Foundations of Software Testing, 2/e. Pearson Education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b="1" i="1" dirty="0">
              <a:solidFill>
                <a:schemeClr val="bg1"/>
              </a:solidFill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10" name="Google Shape;69;p1">
            <a:extLst>
              <a:ext uri="{FF2B5EF4-FFF2-40B4-BE49-F238E27FC236}">
                <a16:creationId xmlns:a16="http://schemas.microsoft.com/office/drawing/2014/main" id="{27A88BE7-A17F-6165-4A97-0848B9BEAACF}"/>
              </a:ext>
            </a:extLst>
          </p:cNvPr>
          <p:cNvSpPr txBox="1"/>
          <p:nvPr/>
        </p:nvSpPr>
        <p:spPr>
          <a:xfrm>
            <a:off x="2433490" y="1092249"/>
            <a:ext cx="842501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400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rPr>
              <a:t>References</a:t>
            </a:r>
            <a:endParaRPr sz="4400" b="0" i="0" u="none" strike="noStrike" cap="none" dirty="0">
              <a:solidFill>
                <a:schemeClr val="bg1"/>
              </a:solidFill>
              <a:latin typeface="Syne SemiBold" pitchFamily="2" charset="0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3" name="Google Shape;70;p1">
            <a:extLst>
              <a:ext uri="{FF2B5EF4-FFF2-40B4-BE49-F238E27FC236}">
                <a16:creationId xmlns:a16="http://schemas.microsoft.com/office/drawing/2014/main" id="{8233109D-EBE7-4325-15ED-56CE5769D7C1}"/>
              </a:ext>
            </a:extLst>
          </p:cNvPr>
          <p:cNvSpPr txBox="1"/>
          <p:nvPr/>
        </p:nvSpPr>
        <p:spPr>
          <a:xfrm>
            <a:off x="334962" y="327495"/>
            <a:ext cx="175965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rPr>
              <a:t>RTX-Team A</a:t>
            </a:r>
            <a:endParaRPr sz="1600" b="0" i="0" u="none" strike="noStrike" cap="none" dirty="0">
              <a:solidFill>
                <a:schemeClr val="bg1"/>
              </a:solidFill>
              <a:latin typeface="Syne SemiBold" pitchFamily="2" charset="0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4" name="Google Shape;70;p1">
            <a:extLst>
              <a:ext uri="{FF2B5EF4-FFF2-40B4-BE49-F238E27FC236}">
                <a16:creationId xmlns:a16="http://schemas.microsoft.com/office/drawing/2014/main" id="{238104BC-682D-6123-C237-ABDB41B211B3}"/>
              </a:ext>
            </a:extLst>
          </p:cNvPr>
          <p:cNvSpPr txBox="1"/>
          <p:nvPr/>
        </p:nvSpPr>
        <p:spPr>
          <a:xfrm>
            <a:off x="2164825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00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About Us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sp>
        <p:nvSpPr>
          <p:cNvPr id="15" name="Google Shape;70;p1">
            <a:extLst>
              <a:ext uri="{FF2B5EF4-FFF2-40B4-BE49-F238E27FC236}">
                <a16:creationId xmlns:a16="http://schemas.microsoft.com/office/drawing/2014/main" id="{DE5E76E0-4CE0-448D-A7A6-5A0131B81E02}"/>
              </a:ext>
            </a:extLst>
          </p:cNvPr>
          <p:cNvSpPr txBox="1"/>
          <p:nvPr/>
        </p:nvSpPr>
        <p:spPr>
          <a:xfrm>
            <a:off x="3389157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P</a:t>
            </a:r>
            <a:r>
              <a:rPr lang="en-ID" sz="1000" b="0" i="0" u="none" strike="noStrike" cap="none" dirty="0" err="1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ortfolio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sp>
        <p:nvSpPr>
          <p:cNvPr id="16" name="Google Shape;70;p1">
            <a:extLst>
              <a:ext uri="{FF2B5EF4-FFF2-40B4-BE49-F238E27FC236}">
                <a16:creationId xmlns:a16="http://schemas.microsoft.com/office/drawing/2014/main" id="{CB27360D-860C-E32E-19B9-447E06B82D8F}"/>
              </a:ext>
            </a:extLst>
          </p:cNvPr>
          <p:cNvSpPr txBox="1"/>
          <p:nvPr/>
        </p:nvSpPr>
        <p:spPr>
          <a:xfrm>
            <a:off x="4613489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Contact Us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787935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Magnifying glass">
            <a:extLst>
              <a:ext uri="{FF2B5EF4-FFF2-40B4-BE49-F238E27FC236}">
                <a16:creationId xmlns:a16="http://schemas.microsoft.com/office/drawing/2014/main" id="{9ED758CE-B036-DF3E-2662-51F6B1A37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0875" y="360491"/>
            <a:ext cx="190500" cy="190500"/>
          </a:xfrm>
          <a:prstGeom prst="rect">
            <a:avLst/>
          </a:prstGeom>
        </p:spPr>
      </p:pic>
      <p:sp>
        <p:nvSpPr>
          <p:cNvPr id="7" name="Google Shape;70;p1">
            <a:extLst>
              <a:ext uri="{FF2B5EF4-FFF2-40B4-BE49-F238E27FC236}">
                <a16:creationId xmlns:a16="http://schemas.microsoft.com/office/drawing/2014/main" id="{4AC6745E-3A1B-4C44-FD8B-3BAD9BDE3B30}"/>
              </a:ext>
            </a:extLst>
          </p:cNvPr>
          <p:cNvSpPr txBox="1"/>
          <p:nvPr/>
        </p:nvSpPr>
        <p:spPr>
          <a:xfrm>
            <a:off x="11127423" y="379541"/>
            <a:ext cx="729615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Search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8DDB440-FC0D-5B9B-25ED-7CF7D2CD0F8B}"/>
              </a:ext>
            </a:extLst>
          </p:cNvPr>
          <p:cNvCxnSpPr>
            <a:cxnSpLocks/>
          </p:cNvCxnSpPr>
          <p:nvPr/>
        </p:nvCxnSpPr>
        <p:spPr>
          <a:xfrm>
            <a:off x="10810875" y="610374"/>
            <a:ext cx="104616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69;p1">
            <a:extLst>
              <a:ext uri="{FF2B5EF4-FFF2-40B4-BE49-F238E27FC236}">
                <a16:creationId xmlns:a16="http://schemas.microsoft.com/office/drawing/2014/main" id="{2DE87BD0-0B30-70BC-DDDC-4604383A490D}"/>
              </a:ext>
            </a:extLst>
          </p:cNvPr>
          <p:cNvSpPr txBox="1"/>
          <p:nvPr/>
        </p:nvSpPr>
        <p:spPr>
          <a:xfrm>
            <a:off x="540805" y="1224843"/>
            <a:ext cx="3792491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400" b="0" i="0" u="none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rPr>
              <a:t>Group 1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0576B27-0149-13E6-4A45-FD7F53D32A39}"/>
              </a:ext>
            </a:extLst>
          </p:cNvPr>
          <p:cNvGrpSpPr/>
          <p:nvPr/>
        </p:nvGrpSpPr>
        <p:grpSpPr>
          <a:xfrm>
            <a:off x="4259670" y="3212107"/>
            <a:ext cx="1668488" cy="632851"/>
            <a:chOff x="713808" y="3013767"/>
            <a:chExt cx="1668488" cy="632851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DE68794-8EAF-2441-BA7F-F3EC3587591A}"/>
                </a:ext>
              </a:extLst>
            </p:cNvPr>
            <p:cNvSpPr/>
            <p:nvPr/>
          </p:nvSpPr>
          <p:spPr>
            <a:xfrm>
              <a:off x="713808" y="3013767"/>
              <a:ext cx="1668488" cy="632851"/>
            </a:xfrm>
            <a:prstGeom prst="roundRect">
              <a:avLst>
                <a:gd name="adj" fmla="val 5399"/>
              </a:avLst>
            </a:prstGeom>
            <a:solidFill>
              <a:schemeClr val="bg1">
                <a:alpha val="10000"/>
              </a:schemeClr>
            </a:solidFill>
            <a:ln w="25400">
              <a:solidFill>
                <a:srgbClr val="7757F2"/>
              </a:solidFill>
            </a:ln>
            <a:effectLst>
              <a:glow rad="101600">
                <a:srgbClr val="7757F2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Google Shape;70;p1">
              <a:extLst>
                <a:ext uri="{FF2B5EF4-FFF2-40B4-BE49-F238E27FC236}">
                  <a16:creationId xmlns:a16="http://schemas.microsoft.com/office/drawing/2014/main" id="{5388F718-4C66-7A73-54E3-0C90C17BB571}"/>
                </a:ext>
              </a:extLst>
            </p:cNvPr>
            <p:cNvSpPr txBox="1"/>
            <p:nvPr/>
          </p:nvSpPr>
          <p:spPr>
            <a:xfrm>
              <a:off x="848693" y="3056065"/>
              <a:ext cx="1473965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David Santos</a:t>
              </a:r>
              <a:endParaRPr sz="2000" b="1" i="0" u="none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18" name="Google Shape;71;p1">
              <a:extLst>
                <a:ext uri="{FF2B5EF4-FFF2-40B4-BE49-F238E27FC236}">
                  <a16:creationId xmlns:a16="http://schemas.microsoft.com/office/drawing/2014/main" id="{3A658D30-0C65-BE60-D0B7-42BC15296F02}"/>
                </a:ext>
              </a:extLst>
            </p:cNvPr>
            <p:cNvSpPr/>
            <p:nvPr/>
          </p:nvSpPr>
          <p:spPr>
            <a:xfrm>
              <a:off x="1146967" y="3365358"/>
              <a:ext cx="877416" cy="184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200" b="0" i="1" u="none" strike="noStrike" cap="none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Project Lead</a:t>
              </a:r>
            </a:p>
          </p:txBody>
        </p:sp>
      </p:grpSp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F13CBCA9-D43E-7F59-6E9C-517A0FFF121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" r="346"/>
          <a:stretch>
            <a:fillRect/>
          </a:stretch>
        </p:blipFill>
        <p:spPr>
          <a:xfrm>
            <a:off x="4236722" y="1368498"/>
            <a:ext cx="1668488" cy="1681074"/>
          </a:xfrm>
        </p:spPr>
      </p:pic>
      <p:sp>
        <p:nvSpPr>
          <p:cNvPr id="10" name="Google Shape;70;p1">
            <a:extLst>
              <a:ext uri="{FF2B5EF4-FFF2-40B4-BE49-F238E27FC236}">
                <a16:creationId xmlns:a16="http://schemas.microsoft.com/office/drawing/2014/main" id="{3D70C365-EE8E-3129-C35A-8D2302EE82F7}"/>
              </a:ext>
            </a:extLst>
          </p:cNvPr>
          <p:cNvSpPr txBox="1"/>
          <p:nvPr/>
        </p:nvSpPr>
        <p:spPr>
          <a:xfrm>
            <a:off x="334962" y="329707"/>
            <a:ext cx="175965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b="0" i="0" u="none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rPr>
              <a:t>RTX-Team A</a:t>
            </a:r>
            <a:endParaRPr sz="1600" b="0" i="0" u="none" strike="noStrike" cap="none" dirty="0">
              <a:solidFill>
                <a:schemeClr val="bg1"/>
              </a:solidFill>
              <a:latin typeface="Syne SemiBold" pitchFamily="2" charset="0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1" name="Google Shape;70;p1">
            <a:extLst>
              <a:ext uri="{FF2B5EF4-FFF2-40B4-BE49-F238E27FC236}">
                <a16:creationId xmlns:a16="http://schemas.microsoft.com/office/drawing/2014/main" id="{91A501C2-5816-84C8-FA81-BF97D9A0B1B2}"/>
              </a:ext>
            </a:extLst>
          </p:cNvPr>
          <p:cNvSpPr txBox="1"/>
          <p:nvPr/>
        </p:nvSpPr>
        <p:spPr>
          <a:xfrm>
            <a:off x="2164825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00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About Us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sp>
        <p:nvSpPr>
          <p:cNvPr id="12" name="Google Shape;70;p1">
            <a:extLst>
              <a:ext uri="{FF2B5EF4-FFF2-40B4-BE49-F238E27FC236}">
                <a16:creationId xmlns:a16="http://schemas.microsoft.com/office/drawing/2014/main" id="{82778D65-E2BF-02E8-DFBA-B816236041AC}"/>
              </a:ext>
            </a:extLst>
          </p:cNvPr>
          <p:cNvSpPr txBox="1"/>
          <p:nvPr/>
        </p:nvSpPr>
        <p:spPr>
          <a:xfrm>
            <a:off x="3389157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P</a:t>
            </a:r>
            <a:r>
              <a:rPr lang="en-ID" sz="1000" b="0" i="0" u="none" strike="noStrike" cap="none" dirty="0" err="1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ortfolio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sp>
        <p:nvSpPr>
          <p:cNvPr id="13" name="Google Shape;70;p1">
            <a:extLst>
              <a:ext uri="{FF2B5EF4-FFF2-40B4-BE49-F238E27FC236}">
                <a16:creationId xmlns:a16="http://schemas.microsoft.com/office/drawing/2014/main" id="{5F851612-3539-B0F9-5D0A-E60DE42D13FB}"/>
              </a:ext>
            </a:extLst>
          </p:cNvPr>
          <p:cNvSpPr txBox="1"/>
          <p:nvPr/>
        </p:nvSpPr>
        <p:spPr>
          <a:xfrm>
            <a:off x="4613489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Contact Us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pic>
        <p:nvPicPr>
          <p:cNvPr id="48" name="Picture Placeholder 30">
            <a:extLst>
              <a:ext uri="{FF2B5EF4-FFF2-40B4-BE49-F238E27FC236}">
                <a16:creationId xmlns:a16="http://schemas.microsoft.com/office/drawing/2014/main" id="{D8B9C9C4-89D1-8BFF-C742-68B84F2A36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17" b="12217"/>
          <a:stretch/>
        </p:blipFill>
        <p:spPr>
          <a:xfrm>
            <a:off x="2233269" y="2778198"/>
            <a:ext cx="1668488" cy="1681074"/>
          </a:xfrm>
          <a:prstGeom prst="roundRect">
            <a:avLst>
              <a:gd name="adj" fmla="val 6377"/>
            </a:avLst>
          </a:prstGeom>
          <a:pattFill prst="pct5">
            <a:fgClr>
              <a:srgbClr val="110F25"/>
            </a:fgClr>
            <a:bgClr>
              <a:schemeClr val="bg1"/>
            </a:bgClr>
          </a:pattFill>
        </p:spPr>
      </p:pic>
      <p:pic>
        <p:nvPicPr>
          <p:cNvPr id="57" name="Picture Placeholder 30">
            <a:extLst>
              <a:ext uri="{FF2B5EF4-FFF2-40B4-BE49-F238E27FC236}">
                <a16:creationId xmlns:a16="http://schemas.microsoft.com/office/drawing/2014/main" id="{D9B8F1A7-A6B0-4BC2-1C75-BE28D4374F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" r="374"/>
          <a:stretch/>
        </p:blipFill>
        <p:spPr>
          <a:xfrm>
            <a:off x="8229283" y="2493999"/>
            <a:ext cx="1856001" cy="1870002"/>
          </a:xfrm>
          <a:prstGeom prst="roundRect">
            <a:avLst>
              <a:gd name="adj" fmla="val 6377"/>
            </a:avLst>
          </a:prstGeom>
          <a:pattFill prst="pct5">
            <a:fgClr>
              <a:srgbClr val="110F25"/>
            </a:fgClr>
            <a:bgClr>
              <a:schemeClr val="bg1"/>
            </a:bgClr>
          </a:pattFill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B9E6ADF0-FF1B-2C32-9B61-71CCC29578F7}"/>
              </a:ext>
            </a:extLst>
          </p:cNvPr>
          <p:cNvGrpSpPr/>
          <p:nvPr/>
        </p:nvGrpSpPr>
        <p:grpSpPr>
          <a:xfrm>
            <a:off x="2247951" y="4621808"/>
            <a:ext cx="1668488" cy="632851"/>
            <a:chOff x="713808" y="3013767"/>
            <a:chExt cx="1668488" cy="632851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F915AB81-F964-B0AE-7598-A77CB5428524}"/>
                </a:ext>
              </a:extLst>
            </p:cNvPr>
            <p:cNvSpPr/>
            <p:nvPr/>
          </p:nvSpPr>
          <p:spPr>
            <a:xfrm>
              <a:off x="713808" y="3013767"/>
              <a:ext cx="1668488" cy="632851"/>
            </a:xfrm>
            <a:prstGeom prst="roundRect">
              <a:avLst>
                <a:gd name="adj" fmla="val 5399"/>
              </a:avLst>
            </a:prstGeom>
            <a:solidFill>
              <a:schemeClr val="bg1">
                <a:alpha val="10000"/>
              </a:schemeClr>
            </a:solidFill>
            <a:ln w="25400">
              <a:solidFill>
                <a:srgbClr val="7757F2"/>
              </a:solidFill>
            </a:ln>
            <a:effectLst>
              <a:glow rad="101600">
                <a:srgbClr val="7757F2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Google Shape;70;p1">
              <a:extLst>
                <a:ext uri="{FF2B5EF4-FFF2-40B4-BE49-F238E27FC236}">
                  <a16:creationId xmlns:a16="http://schemas.microsoft.com/office/drawing/2014/main" id="{C4DD552D-483A-9B5B-B954-C44B1DF12238}"/>
                </a:ext>
              </a:extLst>
            </p:cNvPr>
            <p:cNvSpPr txBox="1"/>
            <p:nvPr/>
          </p:nvSpPr>
          <p:spPr>
            <a:xfrm>
              <a:off x="848693" y="3056065"/>
              <a:ext cx="1473965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Amelia Quinn</a:t>
              </a:r>
              <a:endParaRPr sz="2000" b="1" i="0" u="none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61" name="Google Shape;71;p1">
              <a:extLst>
                <a:ext uri="{FF2B5EF4-FFF2-40B4-BE49-F238E27FC236}">
                  <a16:creationId xmlns:a16="http://schemas.microsoft.com/office/drawing/2014/main" id="{32187280-2AD7-B39D-2ED8-D37537FE8042}"/>
                </a:ext>
              </a:extLst>
            </p:cNvPr>
            <p:cNvSpPr/>
            <p:nvPr/>
          </p:nvSpPr>
          <p:spPr>
            <a:xfrm>
              <a:off x="1146967" y="3365358"/>
              <a:ext cx="877416" cy="184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200" i="1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Testing &amp; QA</a:t>
              </a:r>
              <a:endParaRPr lang="en-ID" sz="1200" b="0" i="1" u="none" strike="noStrike" cap="none" dirty="0">
                <a:solidFill>
                  <a:schemeClr val="bg1"/>
                </a:solidFill>
                <a:latin typeface="Plus Jakarta Sans" pitchFamily="2" charset="0"/>
                <a:ea typeface="Rubik"/>
                <a:cs typeface="Plus Jakarta Sans" pitchFamily="2" charset="0"/>
                <a:sym typeface="Rubik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79CEA5E-5979-8327-7062-033F814E083C}"/>
              </a:ext>
            </a:extLst>
          </p:cNvPr>
          <p:cNvGrpSpPr/>
          <p:nvPr/>
        </p:nvGrpSpPr>
        <p:grpSpPr>
          <a:xfrm>
            <a:off x="8317548" y="4432072"/>
            <a:ext cx="1668488" cy="632851"/>
            <a:chOff x="713808" y="3013767"/>
            <a:chExt cx="1668488" cy="632851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63F1181E-32D7-13E2-F7F3-BA8280CB4BAD}"/>
                </a:ext>
              </a:extLst>
            </p:cNvPr>
            <p:cNvSpPr/>
            <p:nvPr/>
          </p:nvSpPr>
          <p:spPr>
            <a:xfrm>
              <a:off x="713808" y="3013767"/>
              <a:ext cx="1668488" cy="632851"/>
            </a:xfrm>
            <a:prstGeom prst="roundRect">
              <a:avLst>
                <a:gd name="adj" fmla="val 5399"/>
              </a:avLst>
            </a:prstGeom>
            <a:solidFill>
              <a:schemeClr val="bg1">
                <a:alpha val="10000"/>
              </a:schemeClr>
            </a:solidFill>
            <a:ln w="25400">
              <a:solidFill>
                <a:srgbClr val="7757F2"/>
              </a:solidFill>
            </a:ln>
            <a:effectLst>
              <a:glow rad="101600">
                <a:srgbClr val="7757F2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Google Shape;70;p1">
              <a:extLst>
                <a:ext uri="{FF2B5EF4-FFF2-40B4-BE49-F238E27FC236}">
                  <a16:creationId xmlns:a16="http://schemas.microsoft.com/office/drawing/2014/main" id="{D92903A5-D8E8-1F2D-DFCB-AF071918A820}"/>
                </a:ext>
              </a:extLst>
            </p:cNvPr>
            <p:cNvSpPr txBox="1"/>
            <p:nvPr/>
          </p:nvSpPr>
          <p:spPr>
            <a:xfrm>
              <a:off x="810594" y="3056065"/>
              <a:ext cx="15185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AJ Kimbrough</a:t>
              </a:r>
              <a:endParaRPr sz="2000" b="1" i="0" u="none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65" name="Google Shape;71;p1">
              <a:extLst>
                <a:ext uri="{FF2B5EF4-FFF2-40B4-BE49-F238E27FC236}">
                  <a16:creationId xmlns:a16="http://schemas.microsoft.com/office/drawing/2014/main" id="{8104D9AD-B532-8ACB-76E8-D5379D644F98}"/>
                </a:ext>
              </a:extLst>
            </p:cNvPr>
            <p:cNvSpPr/>
            <p:nvPr/>
          </p:nvSpPr>
          <p:spPr>
            <a:xfrm>
              <a:off x="1166017" y="3365358"/>
              <a:ext cx="877416" cy="184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200" b="0" i="1" u="none" strike="noStrike" cap="none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Deployment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B337AC7-BE2A-59EC-9F66-BC7A21B7FA18}"/>
              </a:ext>
            </a:extLst>
          </p:cNvPr>
          <p:cNvGrpSpPr/>
          <p:nvPr/>
        </p:nvGrpSpPr>
        <p:grpSpPr>
          <a:xfrm>
            <a:off x="6296317" y="3212107"/>
            <a:ext cx="1723150" cy="632851"/>
            <a:chOff x="713808" y="3013767"/>
            <a:chExt cx="1723150" cy="632851"/>
          </a:xfrm>
        </p:grpSpPr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A911758A-64F8-1E3E-B187-FEC35F718045}"/>
                </a:ext>
              </a:extLst>
            </p:cNvPr>
            <p:cNvSpPr/>
            <p:nvPr/>
          </p:nvSpPr>
          <p:spPr>
            <a:xfrm>
              <a:off x="713808" y="3013767"/>
              <a:ext cx="1668488" cy="632851"/>
            </a:xfrm>
            <a:prstGeom prst="roundRect">
              <a:avLst>
                <a:gd name="adj" fmla="val 5399"/>
              </a:avLst>
            </a:prstGeom>
            <a:solidFill>
              <a:schemeClr val="bg1">
                <a:alpha val="10000"/>
              </a:schemeClr>
            </a:solidFill>
            <a:ln w="25400">
              <a:solidFill>
                <a:srgbClr val="7757F2"/>
              </a:solidFill>
            </a:ln>
            <a:effectLst>
              <a:glow rad="101600">
                <a:srgbClr val="7757F2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Google Shape;70;p1">
              <a:extLst>
                <a:ext uri="{FF2B5EF4-FFF2-40B4-BE49-F238E27FC236}">
                  <a16:creationId xmlns:a16="http://schemas.microsoft.com/office/drawing/2014/main" id="{2A2D7993-8919-F7A4-E37B-2472CEF9DEEB}"/>
                </a:ext>
              </a:extLst>
            </p:cNvPr>
            <p:cNvSpPr txBox="1"/>
            <p:nvPr/>
          </p:nvSpPr>
          <p:spPr>
            <a:xfrm>
              <a:off x="962993" y="3056065"/>
              <a:ext cx="1473965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Kevin Melo</a:t>
              </a:r>
              <a:endParaRPr sz="2000" b="1" i="0" u="none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69" name="Google Shape;71;p1">
              <a:extLst>
                <a:ext uri="{FF2B5EF4-FFF2-40B4-BE49-F238E27FC236}">
                  <a16:creationId xmlns:a16="http://schemas.microsoft.com/office/drawing/2014/main" id="{2E32F0D0-EECC-2E04-359E-D815F0234982}"/>
                </a:ext>
              </a:extLst>
            </p:cNvPr>
            <p:cNvSpPr/>
            <p:nvPr/>
          </p:nvSpPr>
          <p:spPr>
            <a:xfrm>
              <a:off x="1146967" y="3365358"/>
              <a:ext cx="877416" cy="184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200" i="1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Optimization</a:t>
              </a:r>
              <a:endParaRPr lang="en-ID" sz="1200" b="0" i="1" u="none" strike="noStrike" cap="none" dirty="0">
                <a:solidFill>
                  <a:schemeClr val="bg1"/>
                </a:solidFill>
                <a:latin typeface="Plus Jakarta Sans" pitchFamily="2" charset="0"/>
                <a:ea typeface="Rubik"/>
                <a:cs typeface="Plus Jakarta Sans" pitchFamily="2" charset="0"/>
                <a:sym typeface="Rubik"/>
              </a:endParaRPr>
            </a:p>
          </p:txBody>
        </p:sp>
      </p:grpSp>
      <p:pic>
        <p:nvPicPr>
          <p:cNvPr id="70" name="Picture Placeholder 30">
            <a:extLst>
              <a:ext uri="{FF2B5EF4-FFF2-40B4-BE49-F238E27FC236}">
                <a16:creationId xmlns:a16="http://schemas.microsoft.com/office/drawing/2014/main" id="{25B3A7E5-4C81-E7C2-8A86-0E0B3774C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" r="374"/>
          <a:stretch/>
        </p:blipFill>
        <p:spPr>
          <a:xfrm>
            <a:off x="6273369" y="1368498"/>
            <a:ext cx="1668488" cy="1681074"/>
          </a:xfrm>
          <a:prstGeom prst="roundRect">
            <a:avLst>
              <a:gd name="adj" fmla="val 6377"/>
            </a:avLst>
          </a:prstGeom>
          <a:pattFill prst="pct5">
            <a:fgClr>
              <a:srgbClr val="110F25"/>
            </a:fgClr>
            <a:bgClr>
              <a:schemeClr val="bg1"/>
            </a:bgClr>
          </a:pattFill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7632B6D0-D4C9-E1C2-D6FE-22A65A0266D7}"/>
              </a:ext>
            </a:extLst>
          </p:cNvPr>
          <p:cNvGrpSpPr/>
          <p:nvPr/>
        </p:nvGrpSpPr>
        <p:grpSpPr>
          <a:xfrm>
            <a:off x="4259670" y="5968231"/>
            <a:ext cx="1799350" cy="632851"/>
            <a:chOff x="713808" y="3013767"/>
            <a:chExt cx="1799350" cy="632851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0CF3ADBE-3282-8442-0AAF-52F7935A29E7}"/>
                </a:ext>
              </a:extLst>
            </p:cNvPr>
            <p:cNvSpPr/>
            <p:nvPr/>
          </p:nvSpPr>
          <p:spPr>
            <a:xfrm>
              <a:off x="713808" y="3013767"/>
              <a:ext cx="1668488" cy="632851"/>
            </a:xfrm>
            <a:prstGeom prst="roundRect">
              <a:avLst>
                <a:gd name="adj" fmla="val 5399"/>
              </a:avLst>
            </a:prstGeom>
            <a:solidFill>
              <a:schemeClr val="bg1">
                <a:alpha val="10000"/>
              </a:schemeClr>
            </a:solidFill>
            <a:ln w="25400">
              <a:solidFill>
                <a:srgbClr val="7757F2"/>
              </a:solidFill>
            </a:ln>
            <a:effectLst>
              <a:glow rad="101600">
                <a:srgbClr val="7757F2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Google Shape;70;p1">
              <a:extLst>
                <a:ext uri="{FF2B5EF4-FFF2-40B4-BE49-F238E27FC236}">
                  <a16:creationId xmlns:a16="http://schemas.microsoft.com/office/drawing/2014/main" id="{B8FA2032-2BB7-EEA1-95B6-7596FDE6AE6A}"/>
                </a:ext>
              </a:extLst>
            </p:cNvPr>
            <p:cNvSpPr txBox="1"/>
            <p:nvPr/>
          </p:nvSpPr>
          <p:spPr>
            <a:xfrm>
              <a:off x="1039193" y="3056065"/>
              <a:ext cx="1473965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Jay Chung</a:t>
              </a:r>
              <a:endParaRPr sz="2000" b="1" i="0" u="none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74" name="Google Shape;71;p1">
              <a:extLst>
                <a:ext uri="{FF2B5EF4-FFF2-40B4-BE49-F238E27FC236}">
                  <a16:creationId xmlns:a16="http://schemas.microsoft.com/office/drawing/2014/main" id="{8D4A9196-8E7B-2FCE-0970-EB11FB6C0128}"/>
                </a:ext>
              </a:extLst>
            </p:cNvPr>
            <p:cNvSpPr/>
            <p:nvPr/>
          </p:nvSpPr>
          <p:spPr>
            <a:xfrm>
              <a:off x="1080291" y="3365358"/>
              <a:ext cx="1138367" cy="184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200" b="0" i="1" u="none" strike="noStrike" cap="none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Model Research</a:t>
              </a:r>
            </a:p>
          </p:txBody>
        </p:sp>
      </p:grpSp>
      <p:pic>
        <p:nvPicPr>
          <p:cNvPr id="75" name="Picture Placeholder 30">
            <a:extLst>
              <a:ext uri="{FF2B5EF4-FFF2-40B4-BE49-F238E27FC236}">
                <a16:creationId xmlns:a16="http://schemas.microsoft.com/office/drawing/2014/main" id="{10035589-6AD8-9CD0-DA1F-55A7ABC90B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" r="374"/>
          <a:stretch/>
        </p:blipFill>
        <p:spPr>
          <a:xfrm>
            <a:off x="4236722" y="4124622"/>
            <a:ext cx="1668488" cy="1681074"/>
          </a:xfrm>
          <a:prstGeom prst="roundRect">
            <a:avLst>
              <a:gd name="adj" fmla="val 6377"/>
            </a:avLst>
          </a:prstGeom>
          <a:pattFill prst="pct5">
            <a:fgClr>
              <a:srgbClr val="110F25"/>
            </a:fgClr>
            <a:bgClr>
              <a:schemeClr val="bg1"/>
            </a:bgClr>
          </a:pattFill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EB0344DB-F9DC-F89E-972C-CBF317C29C48}"/>
              </a:ext>
            </a:extLst>
          </p:cNvPr>
          <p:cNvGrpSpPr/>
          <p:nvPr/>
        </p:nvGrpSpPr>
        <p:grpSpPr>
          <a:xfrm>
            <a:off x="6248692" y="5968231"/>
            <a:ext cx="1771358" cy="632851"/>
            <a:chOff x="713808" y="3013767"/>
            <a:chExt cx="1698598" cy="632851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C0F106D9-439A-1FBC-1F81-6BF2FF2D7A18}"/>
                </a:ext>
              </a:extLst>
            </p:cNvPr>
            <p:cNvSpPr/>
            <p:nvPr/>
          </p:nvSpPr>
          <p:spPr>
            <a:xfrm>
              <a:off x="713808" y="3013767"/>
              <a:ext cx="1668488" cy="632851"/>
            </a:xfrm>
            <a:prstGeom prst="roundRect">
              <a:avLst>
                <a:gd name="adj" fmla="val 5399"/>
              </a:avLst>
            </a:prstGeom>
            <a:solidFill>
              <a:schemeClr val="bg1">
                <a:alpha val="10000"/>
              </a:schemeClr>
            </a:solidFill>
            <a:ln w="25400">
              <a:solidFill>
                <a:srgbClr val="7757F2"/>
              </a:solidFill>
            </a:ln>
            <a:effectLst>
              <a:glow rad="101600">
                <a:srgbClr val="7757F2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Google Shape;70;p1">
              <a:extLst>
                <a:ext uri="{FF2B5EF4-FFF2-40B4-BE49-F238E27FC236}">
                  <a16:creationId xmlns:a16="http://schemas.microsoft.com/office/drawing/2014/main" id="{1C3E7B9A-8834-D56C-1E96-484978DA54F0}"/>
                </a:ext>
              </a:extLst>
            </p:cNvPr>
            <p:cNvSpPr txBox="1"/>
            <p:nvPr/>
          </p:nvSpPr>
          <p:spPr>
            <a:xfrm>
              <a:off x="743918" y="3056065"/>
              <a:ext cx="166848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Andrew Enright</a:t>
              </a:r>
              <a:endParaRPr sz="2000" b="1" i="0" u="none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79" name="Google Shape;71;p1">
              <a:extLst>
                <a:ext uri="{FF2B5EF4-FFF2-40B4-BE49-F238E27FC236}">
                  <a16:creationId xmlns:a16="http://schemas.microsoft.com/office/drawing/2014/main" id="{C825E7B4-9D7F-9AA8-5FA3-9275BBF8E30D}"/>
                </a:ext>
              </a:extLst>
            </p:cNvPr>
            <p:cNvSpPr/>
            <p:nvPr/>
          </p:nvSpPr>
          <p:spPr>
            <a:xfrm>
              <a:off x="1347909" y="3365358"/>
              <a:ext cx="470802" cy="184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200" b="0" i="1" u="none" strike="noStrike" cap="none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UI/UX</a:t>
              </a:r>
            </a:p>
          </p:txBody>
        </p:sp>
      </p:grpSp>
      <p:pic>
        <p:nvPicPr>
          <p:cNvPr id="80" name="Picture Placeholder 30">
            <a:extLst>
              <a:ext uri="{FF2B5EF4-FFF2-40B4-BE49-F238E27FC236}">
                <a16:creationId xmlns:a16="http://schemas.microsoft.com/office/drawing/2014/main" id="{B1CF1933-9D90-E705-BF29-60A2FA211A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" r="374"/>
          <a:stretch/>
        </p:blipFill>
        <p:spPr>
          <a:xfrm>
            <a:off x="6273369" y="4124622"/>
            <a:ext cx="1668488" cy="1681074"/>
          </a:xfrm>
          <a:prstGeom prst="roundRect">
            <a:avLst>
              <a:gd name="adj" fmla="val 6377"/>
            </a:avLst>
          </a:prstGeom>
          <a:pattFill prst="pct5">
            <a:fgClr>
              <a:srgbClr val="110F25"/>
            </a:fgClr>
            <a:bgClr>
              <a:schemeClr val="bg1"/>
            </a:bgClr>
          </a:pattFill>
        </p:spPr>
      </p:pic>
    </p:spTree>
    <p:extLst>
      <p:ext uri="{BB962C8B-B14F-4D97-AF65-F5344CB8AC3E}">
        <p14:creationId xmlns:p14="http://schemas.microsoft.com/office/powerpoint/2010/main" val="1077683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70;p1">
            <a:extLst>
              <a:ext uri="{FF2B5EF4-FFF2-40B4-BE49-F238E27FC236}">
                <a16:creationId xmlns:a16="http://schemas.microsoft.com/office/drawing/2014/main" id="{25A49EB6-24D9-9E07-F329-85D0AB864752}"/>
              </a:ext>
            </a:extLst>
          </p:cNvPr>
          <p:cNvSpPr txBox="1"/>
          <p:nvPr/>
        </p:nvSpPr>
        <p:spPr>
          <a:xfrm>
            <a:off x="334962" y="327495"/>
            <a:ext cx="175965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rPr>
              <a:t>RTX-Team A</a:t>
            </a:r>
            <a:endParaRPr sz="1600" b="0" i="0" u="none" strike="noStrike" cap="none" dirty="0">
              <a:solidFill>
                <a:schemeClr val="bg1"/>
              </a:solidFill>
              <a:latin typeface="Syne SemiBold" pitchFamily="2" charset="0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0" name="Google Shape;70;p1">
            <a:extLst>
              <a:ext uri="{FF2B5EF4-FFF2-40B4-BE49-F238E27FC236}">
                <a16:creationId xmlns:a16="http://schemas.microsoft.com/office/drawing/2014/main" id="{A9E1E48B-DE33-49DC-CAA2-C342BA96EA6F}"/>
              </a:ext>
            </a:extLst>
          </p:cNvPr>
          <p:cNvSpPr txBox="1"/>
          <p:nvPr/>
        </p:nvSpPr>
        <p:spPr>
          <a:xfrm>
            <a:off x="2164825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00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About Us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sp>
        <p:nvSpPr>
          <p:cNvPr id="11" name="Google Shape;70;p1">
            <a:extLst>
              <a:ext uri="{FF2B5EF4-FFF2-40B4-BE49-F238E27FC236}">
                <a16:creationId xmlns:a16="http://schemas.microsoft.com/office/drawing/2014/main" id="{4F09D6E4-69F5-70BD-81D0-4D915DEE1722}"/>
              </a:ext>
            </a:extLst>
          </p:cNvPr>
          <p:cNvSpPr txBox="1"/>
          <p:nvPr/>
        </p:nvSpPr>
        <p:spPr>
          <a:xfrm>
            <a:off x="3389157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P</a:t>
            </a:r>
            <a:r>
              <a:rPr lang="en-ID" sz="1000" b="0" i="0" u="none" strike="noStrike" cap="none" dirty="0" err="1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ortfolio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sp>
        <p:nvSpPr>
          <p:cNvPr id="12" name="Google Shape;70;p1">
            <a:extLst>
              <a:ext uri="{FF2B5EF4-FFF2-40B4-BE49-F238E27FC236}">
                <a16:creationId xmlns:a16="http://schemas.microsoft.com/office/drawing/2014/main" id="{0CDA0231-3194-DF5B-52CE-AD547544B823}"/>
              </a:ext>
            </a:extLst>
          </p:cNvPr>
          <p:cNvSpPr txBox="1"/>
          <p:nvPr/>
        </p:nvSpPr>
        <p:spPr>
          <a:xfrm>
            <a:off x="4613489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Contact Us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pic>
        <p:nvPicPr>
          <p:cNvPr id="13" name="Graphic 12" descr="Magnifying glass">
            <a:extLst>
              <a:ext uri="{FF2B5EF4-FFF2-40B4-BE49-F238E27FC236}">
                <a16:creationId xmlns:a16="http://schemas.microsoft.com/office/drawing/2014/main" id="{F86ACA31-AE38-175D-FAF9-35AE6C826F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0875" y="360491"/>
            <a:ext cx="190500" cy="190500"/>
          </a:xfrm>
          <a:prstGeom prst="rect">
            <a:avLst/>
          </a:prstGeom>
        </p:spPr>
      </p:pic>
      <p:sp>
        <p:nvSpPr>
          <p:cNvPr id="14" name="Google Shape;70;p1">
            <a:extLst>
              <a:ext uri="{FF2B5EF4-FFF2-40B4-BE49-F238E27FC236}">
                <a16:creationId xmlns:a16="http://schemas.microsoft.com/office/drawing/2014/main" id="{FF6D46EB-C020-2F49-4450-D6D40D71B91A}"/>
              </a:ext>
            </a:extLst>
          </p:cNvPr>
          <p:cNvSpPr txBox="1"/>
          <p:nvPr/>
        </p:nvSpPr>
        <p:spPr>
          <a:xfrm>
            <a:off x="11127423" y="379541"/>
            <a:ext cx="729615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Search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140E98-E1EE-67C1-159F-A226E4126EA9}"/>
              </a:ext>
            </a:extLst>
          </p:cNvPr>
          <p:cNvCxnSpPr>
            <a:cxnSpLocks/>
          </p:cNvCxnSpPr>
          <p:nvPr/>
        </p:nvCxnSpPr>
        <p:spPr>
          <a:xfrm>
            <a:off x="10810875" y="610374"/>
            <a:ext cx="104616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5695B8C-671C-99DD-A727-CFB8047E72A4}"/>
              </a:ext>
            </a:extLst>
          </p:cNvPr>
          <p:cNvSpPr/>
          <p:nvPr/>
        </p:nvSpPr>
        <p:spPr>
          <a:xfrm>
            <a:off x="7004095" y="1754222"/>
            <a:ext cx="3532844" cy="3513301"/>
          </a:xfrm>
          <a:prstGeom prst="ellipse">
            <a:avLst/>
          </a:prstGeom>
          <a:noFill/>
          <a:ln>
            <a:solidFill>
              <a:srgbClr val="7757F2"/>
            </a:solidFill>
          </a:ln>
          <a:effectLst>
            <a:glow rad="101600">
              <a:srgbClr val="7757F2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3E0513F-EECA-404A-817B-7E8A223AA8E6}"/>
              </a:ext>
            </a:extLst>
          </p:cNvPr>
          <p:cNvSpPr/>
          <p:nvPr/>
        </p:nvSpPr>
        <p:spPr>
          <a:xfrm>
            <a:off x="6741185" y="1499594"/>
            <a:ext cx="4069690" cy="4040136"/>
          </a:xfrm>
          <a:prstGeom prst="ellipse">
            <a:avLst/>
          </a:prstGeom>
          <a:noFill/>
          <a:ln>
            <a:solidFill>
              <a:srgbClr val="7757F2"/>
            </a:solidFill>
          </a:ln>
          <a:effectLst>
            <a:glow rad="101600">
              <a:srgbClr val="7757F2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3" name="Picture Placeholder 22" descr="A logo with a sun and clouds&#10;&#10;AI-generated content may be incorrect.">
            <a:extLst>
              <a:ext uri="{FF2B5EF4-FFF2-40B4-BE49-F238E27FC236}">
                <a16:creationId xmlns:a16="http://schemas.microsoft.com/office/drawing/2014/main" id="{843D7B10-ADF4-A0F6-2B8B-8B9BE551191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alphaModFix amt="9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200"/>
                    </a14:imgEffect>
                    <a14:imgEffect>
                      <a14:saturation sat="8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63" r="3763"/>
          <a:stretch>
            <a:fillRect/>
          </a:stretch>
        </p:blipFill>
        <p:spPr>
          <a:xfrm>
            <a:off x="7261666" y="2010826"/>
            <a:ext cx="3017701" cy="3017672"/>
          </a:xfrm>
          <a:solidFill>
            <a:srgbClr val="7757F2"/>
          </a:solidFill>
          <a:effectLst>
            <a:glow rad="1549400">
              <a:srgbClr val="7757F2">
                <a:alpha val="55000"/>
              </a:srgbClr>
            </a:glow>
            <a:outerShdw blurRad="127000" sx="49000" sy="49000" algn="ctr" rotWithShape="0">
              <a:prstClr val="black">
                <a:alpha val="46000"/>
              </a:prstClr>
            </a:outerShdw>
            <a:reflection blurRad="76200" stA="21000" endPos="35000" dist="114300" dir="5400000" sy="-100000" algn="bl" rotWithShape="0"/>
            <a:softEdge rad="0"/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7236085-9689-D013-D583-A7C47B366F87}"/>
              </a:ext>
            </a:extLst>
          </p:cNvPr>
          <p:cNvGrpSpPr/>
          <p:nvPr/>
        </p:nvGrpSpPr>
        <p:grpSpPr>
          <a:xfrm>
            <a:off x="1330955" y="4079788"/>
            <a:ext cx="5273045" cy="1188808"/>
            <a:chOff x="822955" y="3795308"/>
            <a:chExt cx="5273045" cy="1188808"/>
          </a:xfrm>
        </p:grpSpPr>
        <p:sp>
          <p:nvSpPr>
            <p:cNvPr id="7" name="Google Shape;71;p1">
              <a:extLst>
                <a:ext uri="{FF2B5EF4-FFF2-40B4-BE49-F238E27FC236}">
                  <a16:creationId xmlns:a16="http://schemas.microsoft.com/office/drawing/2014/main" id="{2F2D8F44-1084-A913-D71E-D58D046DA387}"/>
                </a:ext>
              </a:extLst>
            </p:cNvPr>
            <p:cNvSpPr/>
            <p:nvPr/>
          </p:nvSpPr>
          <p:spPr>
            <a:xfrm>
              <a:off x="876121" y="4153119"/>
              <a:ext cx="5219879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D" sz="1200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End-to-end machine-learning (ML) predictive model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D" sz="1200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Predicts </a:t>
              </a:r>
              <a:r>
                <a:rPr lang="en-ID" sz="1200" b="1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Air Quality Index (AQI) </a:t>
              </a:r>
              <a:r>
                <a:rPr lang="en-ID" sz="1200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by </a:t>
              </a:r>
              <a:r>
                <a:rPr lang="en-ID" sz="1200" b="1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county location</a:t>
              </a:r>
              <a:endParaRPr lang="en-ID" sz="1200" dirty="0">
                <a:solidFill>
                  <a:schemeClr val="bg1"/>
                </a:solidFill>
                <a:latin typeface="Plus Jakarta Sans" pitchFamily="2" charset="0"/>
                <a:ea typeface="Rubik"/>
                <a:cs typeface="Plus Jakarta Sans" pitchFamily="2" charset="0"/>
                <a:sym typeface="Rubik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D" sz="1200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Uses data from the </a:t>
              </a:r>
              <a:r>
                <a:rPr lang="en-ID" sz="1200" b="1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U.S. Environmental Protection Agency (EPA)</a:t>
              </a:r>
            </a:p>
          </p:txBody>
        </p:sp>
        <p:sp>
          <p:nvSpPr>
            <p:cNvPr id="25" name="Google Shape;71;p1">
              <a:extLst>
                <a:ext uri="{FF2B5EF4-FFF2-40B4-BE49-F238E27FC236}">
                  <a16:creationId xmlns:a16="http://schemas.microsoft.com/office/drawing/2014/main" id="{40042B94-5397-D526-2972-A31BF33133CA}"/>
                </a:ext>
              </a:extLst>
            </p:cNvPr>
            <p:cNvSpPr/>
            <p:nvPr/>
          </p:nvSpPr>
          <p:spPr>
            <a:xfrm>
              <a:off x="822955" y="3795308"/>
              <a:ext cx="4748505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D" sz="1400" b="1" u="sng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Forecasts tomorrow’s average AQI :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F8BCEFC-63A5-BB62-935C-B2C360D452BF}"/>
              </a:ext>
            </a:extLst>
          </p:cNvPr>
          <p:cNvGrpSpPr/>
          <p:nvPr/>
        </p:nvGrpSpPr>
        <p:grpSpPr>
          <a:xfrm>
            <a:off x="1277790" y="1949463"/>
            <a:ext cx="5326210" cy="1864839"/>
            <a:chOff x="769790" y="1442163"/>
            <a:chExt cx="5326210" cy="1864839"/>
          </a:xfrm>
        </p:grpSpPr>
        <p:sp>
          <p:nvSpPr>
            <p:cNvPr id="4" name="Google Shape;69;p1">
              <a:extLst>
                <a:ext uri="{FF2B5EF4-FFF2-40B4-BE49-F238E27FC236}">
                  <a16:creationId xmlns:a16="http://schemas.microsoft.com/office/drawing/2014/main" id="{12AEF035-E338-7A69-DC36-F3A4EC4EDEE2}"/>
                </a:ext>
              </a:extLst>
            </p:cNvPr>
            <p:cNvSpPr txBox="1"/>
            <p:nvPr/>
          </p:nvSpPr>
          <p:spPr>
            <a:xfrm>
              <a:off x="769790" y="1442163"/>
              <a:ext cx="3641388" cy="677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4400" i="0" u="none" strike="noStrike" cap="none" dirty="0">
                  <a:solidFill>
                    <a:schemeClr val="bg1"/>
                  </a:solidFill>
                  <a:effectLst/>
                  <a:latin typeface="Syne SemiBold" pitchFamily="2" charset="0"/>
                  <a:ea typeface="Poppins SemiBold"/>
                  <a:cs typeface="Poppins SemiBold" panose="00000700000000000000" pitchFamily="2" charset="0"/>
                  <a:sym typeface="Poppins SemiBold"/>
                </a:rPr>
                <a:t>Technical</a:t>
              </a:r>
            </a:p>
          </p:txBody>
        </p:sp>
        <p:sp>
          <p:nvSpPr>
            <p:cNvPr id="6" name="Google Shape;69;p1">
              <a:extLst>
                <a:ext uri="{FF2B5EF4-FFF2-40B4-BE49-F238E27FC236}">
                  <a16:creationId xmlns:a16="http://schemas.microsoft.com/office/drawing/2014/main" id="{F50DEA91-023B-959D-B687-D563EA1A4CB6}"/>
                </a:ext>
              </a:extLst>
            </p:cNvPr>
            <p:cNvSpPr txBox="1"/>
            <p:nvPr/>
          </p:nvSpPr>
          <p:spPr>
            <a:xfrm>
              <a:off x="769791" y="2063792"/>
              <a:ext cx="5326209" cy="67710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4400" dirty="0">
                  <a:solidFill>
                    <a:schemeClr val="bg1"/>
                  </a:solidFill>
                  <a:effectLst/>
                  <a:latin typeface="Syne SemiBold" pitchFamily="2" charset="0"/>
                  <a:ea typeface="Poppins SemiBold"/>
                  <a:cs typeface="Poppins SemiBold" panose="00000700000000000000" pitchFamily="2" charset="0"/>
                  <a:sym typeface="Poppins SemiBold"/>
                </a:rPr>
                <a:t>Feasibility</a:t>
              </a:r>
              <a:endParaRPr lang="en-ID" sz="4400" i="0" u="none" strike="noStrike" cap="none" dirty="0">
                <a:solidFill>
                  <a:schemeClr val="bg1"/>
                </a:solidFill>
                <a:effectLst/>
                <a:latin typeface="Syne SemiBold" pitchFamily="2" charset="0"/>
                <a:ea typeface="Poppins SemiBold"/>
                <a:cs typeface="Poppins SemiBold" panose="00000700000000000000" pitchFamily="2" charset="0"/>
                <a:sym typeface="Poppins SemiBold"/>
              </a:endParaRPr>
            </a:p>
          </p:txBody>
        </p:sp>
        <p:sp>
          <p:nvSpPr>
            <p:cNvPr id="26" name="Google Shape;69;p1">
              <a:extLst>
                <a:ext uri="{FF2B5EF4-FFF2-40B4-BE49-F238E27FC236}">
                  <a16:creationId xmlns:a16="http://schemas.microsoft.com/office/drawing/2014/main" id="{98946E42-71C6-C619-F7E2-5B7FC2647B13}"/>
                </a:ext>
              </a:extLst>
            </p:cNvPr>
            <p:cNvSpPr txBox="1"/>
            <p:nvPr/>
          </p:nvSpPr>
          <p:spPr>
            <a:xfrm>
              <a:off x="769790" y="2629894"/>
              <a:ext cx="5326209" cy="67710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4400" dirty="0">
                  <a:solidFill>
                    <a:schemeClr val="bg1"/>
                  </a:solidFill>
                  <a:effectLst/>
                  <a:latin typeface="Syne SemiBold" pitchFamily="2" charset="0"/>
                  <a:ea typeface="Poppins SemiBold"/>
                  <a:cs typeface="Poppins SemiBold" panose="00000700000000000000" pitchFamily="2" charset="0"/>
                  <a:sym typeface="Poppins SemiBold"/>
                </a:rPr>
                <a:t>Prototype</a:t>
              </a:r>
              <a:endParaRPr lang="en-ID" sz="4400" i="0" u="none" strike="noStrike" cap="none" dirty="0">
                <a:solidFill>
                  <a:schemeClr val="bg1"/>
                </a:solidFill>
                <a:effectLst/>
                <a:latin typeface="Syne SemiBold" pitchFamily="2" charset="0"/>
                <a:ea typeface="Poppins SemiBold"/>
                <a:cs typeface="Poppins SemiBold" panose="00000700000000000000" pitchFamily="2" charset="0"/>
                <a:sym typeface="Poppins Semi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3906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0;p1">
            <a:extLst>
              <a:ext uri="{FF2B5EF4-FFF2-40B4-BE49-F238E27FC236}">
                <a16:creationId xmlns:a16="http://schemas.microsoft.com/office/drawing/2014/main" id="{FC10AE7F-E612-9DFA-0B67-CC9EE1B379FC}"/>
              </a:ext>
            </a:extLst>
          </p:cNvPr>
          <p:cNvSpPr txBox="1"/>
          <p:nvPr/>
        </p:nvSpPr>
        <p:spPr>
          <a:xfrm>
            <a:off x="334962" y="327497"/>
            <a:ext cx="182344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rPr>
              <a:t>RTX-Team A</a:t>
            </a:r>
            <a:endParaRPr sz="1600" b="0" i="0" u="none" strike="noStrike" cap="none" dirty="0">
              <a:solidFill>
                <a:schemeClr val="bg1"/>
              </a:solidFill>
              <a:latin typeface="Syne SemiBold" pitchFamily="2" charset="0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" name="Google Shape;70;p1">
            <a:extLst>
              <a:ext uri="{FF2B5EF4-FFF2-40B4-BE49-F238E27FC236}">
                <a16:creationId xmlns:a16="http://schemas.microsoft.com/office/drawing/2014/main" id="{E2B0C2CE-3733-104C-0786-B5E0DF679356}"/>
              </a:ext>
            </a:extLst>
          </p:cNvPr>
          <p:cNvSpPr txBox="1"/>
          <p:nvPr/>
        </p:nvSpPr>
        <p:spPr>
          <a:xfrm>
            <a:off x="2164825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00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About Us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sp>
        <p:nvSpPr>
          <p:cNvPr id="5" name="Google Shape;70;p1">
            <a:extLst>
              <a:ext uri="{FF2B5EF4-FFF2-40B4-BE49-F238E27FC236}">
                <a16:creationId xmlns:a16="http://schemas.microsoft.com/office/drawing/2014/main" id="{90BE9AC7-36B5-CE5F-E1FB-1BC91850AE41}"/>
              </a:ext>
            </a:extLst>
          </p:cNvPr>
          <p:cNvSpPr txBox="1"/>
          <p:nvPr/>
        </p:nvSpPr>
        <p:spPr>
          <a:xfrm>
            <a:off x="3389157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P</a:t>
            </a:r>
            <a:r>
              <a:rPr lang="en-ID" sz="1000" b="0" i="0" u="none" strike="noStrike" cap="none" dirty="0" err="1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ortfolio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sp>
        <p:nvSpPr>
          <p:cNvPr id="6" name="Google Shape;70;p1">
            <a:extLst>
              <a:ext uri="{FF2B5EF4-FFF2-40B4-BE49-F238E27FC236}">
                <a16:creationId xmlns:a16="http://schemas.microsoft.com/office/drawing/2014/main" id="{6B14500F-8701-3822-FEFB-48C29D17F679}"/>
              </a:ext>
            </a:extLst>
          </p:cNvPr>
          <p:cNvSpPr txBox="1"/>
          <p:nvPr/>
        </p:nvSpPr>
        <p:spPr>
          <a:xfrm>
            <a:off x="4613489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Contact Us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pic>
        <p:nvPicPr>
          <p:cNvPr id="7" name="Graphic 6" descr="Magnifying glass">
            <a:extLst>
              <a:ext uri="{FF2B5EF4-FFF2-40B4-BE49-F238E27FC236}">
                <a16:creationId xmlns:a16="http://schemas.microsoft.com/office/drawing/2014/main" id="{C986A096-96AA-1C19-7C0E-82B6AB40B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0875" y="360491"/>
            <a:ext cx="190500" cy="190500"/>
          </a:xfrm>
          <a:prstGeom prst="rect">
            <a:avLst/>
          </a:prstGeom>
        </p:spPr>
      </p:pic>
      <p:sp>
        <p:nvSpPr>
          <p:cNvPr id="8" name="Google Shape;70;p1">
            <a:extLst>
              <a:ext uri="{FF2B5EF4-FFF2-40B4-BE49-F238E27FC236}">
                <a16:creationId xmlns:a16="http://schemas.microsoft.com/office/drawing/2014/main" id="{F524668C-2FF8-41CE-AFB3-B5E31FF18C02}"/>
              </a:ext>
            </a:extLst>
          </p:cNvPr>
          <p:cNvSpPr txBox="1"/>
          <p:nvPr/>
        </p:nvSpPr>
        <p:spPr>
          <a:xfrm>
            <a:off x="11127423" y="379541"/>
            <a:ext cx="729615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Search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2B283D-5613-90D9-F272-2DABB9CFDC58}"/>
              </a:ext>
            </a:extLst>
          </p:cNvPr>
          <p:cNvCxnSpPr>
            <a:cxnSpLocks/>
          </p:cNvCxnSpPr>
          <p:nvPr/>
        </p:nvCxnSpPr>
        <p:spPr>
          <a:xfrm>
            <a:off x="10810875" y="610374"/>
            <a:ext cx="104616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671CD6A-B658-E698-76BD-28A0ED1AEA13}"/>
              </a:ext>
            </a:extLst>
          </p:cNvPr>
          <p:cNvGrpSpPr/>
          <p:nvPr/>
        </p:nvGrpSpPr>
        <p:grpSpPr>
          <a:xfrm>
            <a:off x="1909248" y="1631539"/>
            <a:ext cx="5518245" cy="1207965"/>
            <a:chOff x="5641033" y="1709754"/>
            <a:chExt cx="5518245" cy="1207965"/>
          </a:xfrm>
        </p:grpSpPr>
        <p:sp>
          <p:nvSpPr>
            <p:cNvPr id="10" name="Google Shape;69;p1">
              <a:extLst>
                <a:ext uri="{FF2B5EF4-FFF2-40B4-BE49-F238E27FC236}">
                  <a16:creationId xmlns:a16="http://schemas.microsoft.com/office/drawing/2014/main" id="{E1FEAED4-B584-1D5F-E57C-7261F3075691}"/>
                </a:ext>
              </a:extLst>
            </p:cNvPr>
            <p:cNvSpPr txBox="1"/>
            <p:nvPr/>
          </p:nvSpPr>
          <p:spPr>
            <a:xfrm>
              <a:off x="5641033" y="1709754"/>
              <a:ext cx="5169842" cy="677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4400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Project</a:t>
              </a:r>
              <a:endParaRPr sz="4400" b="0" i="0" u="none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11" name="Google Shape;69;p1">
              <a:extLst>
                <a:ext uri="{FF2B5EF4-FFF2-40B4-BE49-F238E27FC236}">
                  <a16:creationId xmlns:a16="http://schemas.microsoft.com/office/drawing/2014/main" id="{6ADB4696-EE31-6AF0-27A5-7FC3964C08AC}"/>
                </a:ext>
              </a:extLst>
            </p:cNvPr>
            <p:cNvSpPr txBox="1"/>
            <p:nvPr/>
          </p:nvSpPr>
          <p:spPr>
            <a:xfrm>
              <a:off x="5641033" y="2240611"/>
              <a:ext cx="5518245" cy="677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4400" b="0" i="0" u="none" strike="noStrike" cap="none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Objectives</a:t>
              </a:r>
              <a:endParaRPr sz="4400" b="0" i="0" u="none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26CF8B4-E15E-1BAE-8C69-9AFF70CE1640}"/>
              </a:ext>
            </a:extLst>
          </p:cNvPr>
          <p:cNvGrpSpPr/>
          <p:nvPr/>
        </p:nvGrpSpPr>
        <p:grpSpPr>
          <a:xfrm>
            <a:off x="1998148" y="3218383"/>
            <a:ext cx="5524491" cy="522131"/>
            <a:chOff x="5838628" y="3071063"/>
            <a:chExt cx="5524491" cy="522131"/>
          </a:xfrm>
        </p:grpSpPr>
        <p:sp>
          <p:nvSpPr>
            <p:cNvPr id="12" name="Google Shape;70;p1">
              <a:extLst>
                <a:ext uri="{FF2B5EF4-FFF2-40B4-BE49-F238E27FC236}">
                  <a16:creationId xmlns:a16="http://schemas.microsoft.com/office/drawing/2014/main" id="{E92CB78C-0B4A-05F6-DA52-8B0E4F6F7648}"/>
                </a:ext>
              </a:extLst>
            </p:cNvPr>
            <p:cNvSpPr txBox="1"/>
            <p:nvPr/>
          </p:nvSpPr>
          <p:spPr>
            <a:xfrm>
              <a:off x="5838628" y="3071063"/>
              <a:ext cx="2791951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400" b="1" u="sng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Data Pipeline:</a:t>
              </a:r>
              <a:endParaRPr sz="1400" b="1" i="0" u="sng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13" name="Google Shape;71;p1">
              <a:extLst>
                <a:ext uri="{FF2B5EF4-FFF2-40B4-BE49-F238E27FC236}">
                  <a16:creationId xmlns:a16="http://schemas.microsoft.com/office/drawing/2014/main" id="{334B7344-9A49-AC2B-9DA9-0F2AD4A72AA9}"/>
                </a:ext>
              </a:extLst>
            </p:cNvPr>
            <p:cNvSpPr/>
            <p:nvPr/>
          </p:nvSpPr>
          <p:spPr>
            <a:xfrm>
              <a:off x="5876729" y="3316195"/>
              <a:ext cx="5486390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71450" marR="0" lvl="0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ID" sz="1200" b="0" i="0" u="none" strike="noStrike" cap="none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Data persistence (CSV, artifacts)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C896B68-FDBC-A47C-85A1-195FA072DA22}"/>
              </a:ext>
            </a:extLst>
          </p:cNvPr>
          <p:cNvGrpSpPr/>
          <p:nvPr/>
        </p:nvGrpSpPr>
        <p:grpSpPr>
          <a:xfrm>
            <a:off x="1984315" y="3900856"/>
            <a:ext cx="5524491" cy="799130"/>
            <a:chOff x="5824795" y="3791636"/>
            <a:chExt cx="5524491" cy="799130"/>
          </a:xfrm>
        </p:grpSpPr>
        <p:sp>
          <p:nvSpPr>
            <p:cNvPr id="2" name="Google Shape;70;p1">
              <a:extLst>
                <a:ext uri="{FF2B5EF4-FFF2-40B4-BE49-F238E27FC236}">
                  <a16:creationId xmlns:a16="http://schemas.microsoft.com/office/drawing/2014/main" id="{6D492472-CAD2-DBFE-AF7E-D322B9640996}"/>
                </a:ext>
              </a:extLst>
            </p:cNvPr>
            <p:cNvSpPr txBox="1"/>
            <p:nvPr/>
          </p:nvSpPr>
          <p:spPr>
            <a:xfrm>
              <a:off x="5824795" y="3791636"/>
              <a:ext cx="2791951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400" b="1" u="sng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ML Model:</a:t>
              </a:r>
              <a:endParaRPr sz="1400" b="1" i="0" u="sng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20" name="Google Shape;71;p1">
              <a:extLst>
                <a:ext uri="{FF2B5EF4-FFF2-40B4-BE49-F238E27FC236}">
                  <a16:creationId xmlns:a16="http://schemas.microsoft.com/office/drawing/2014/main" id="{2072DE7D-3216-928E-0F70-B53146548076}"/>
                </a:ext>
              </a:extLst>
            </p:cNvPr>
            <p:cNvSpPr/>
            <p:nvPr/>
          </p:nvSpPr>
          <p:spPr>
            <a:xfrm>
              <a:off x="5862896" y="4036768"/>
              <a:ext cx="5486390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71450" marR="0" lvl="0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ID" sz="1200" b="0" i="0" u="none" strike="noStrike" cap="none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Time-series regression model </a:t>
              </a:r>
            </a:p>
            <a:p>
              <a:pPr marL="171450" marR="0" lvl="0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ID" sz="1200" b="0" i="0" u="none" strike="noStrike" cap="none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Leaf-wise gradient boosting framework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111A016-7C86-836E-DBC2-35431C9AC211}"/>
              </a:ext>
            </a:extLst>
          </p:cNvPr>
          <p:cNvGrpSpPr/>
          <p:nvPr/>
        </p:nvGrpSpPr>
        <p:grpSpPr>
          <a:xfrm>
            <a:off x="1998148" y="4835399"/>
            <a:ext cx="5524491" cy="799130"/>
            <a:chOff x="5838628" y="4716019"/>
            <a:chExt cx="5524491" cy="799130"/>
          </a:xfrm>
        </p:grpSpPr>
        <p:sp>
          <p:nvSpPr>
            <p:cNvPr id="21" name="Google Shape;70;p1">
              <a:extLst>
                <a:ext uri="{FF2B5EF4-FFF2-40B4-BE49-F238E27FC236}">
                  <a16:creationId xmlns:a16="http://schemas.microsoft.com/office/drawing/2014/main" id="{FAA083E8-92EE-E1EA-C909-B7CDF2DCC91D}"/>
                </a:ext>
              </a:extLst>
            </p:cNvPr>
            <p:cNvSpPr txBox="1"/>
            <p:nvPr/>
          </p:nvSpPr>
          <p:spPr>
            <a:xfrm>
              <a:off x="5838628" y="4716019"/>
              <a:ext cx="2791951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400" b="1" u="sng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Dashboard:</a:t>
              </a:r>
              <a:endParaRPr sz="1400" b="1" i="0" u="sng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22" name="Google Shape;71;p1">
              <a:extLst>
                <a:ext uri="{FF2B5EF4-FFF2-40B4-BE49-F238E27FC236}">
                  <a16:creationId xmlns:a16="http://schemas.microsoft.com/office/drawing/2014/main" id="{C5753061-038D-B151-54A1-A8D6B54DA1C0}"/>
                </a:ext>
              </a:extLst>
            </p:cNvPr>
            <p:cNvSpPr/>
            <p:nvPr/>
          </p:nvSpPr>
          <p:spPr>
            <a:xfrm>
              <a:off x="5876729" y="4961151"/>
              <a:ext cx="5486390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71450" marR="0" lvl="0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ID" sz="1200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Refresh </a:t>
              </a:r>
              <a:r>
                <a:rPr lang="en-ID" sz="120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control workflow</a:t>
              </a:r>
              <a:endParaRPr lang="en-ID" sz="12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Rubik"/>
                <a:cs typeface="Plus Jakarta Sans" pitchFamily="2" charset="0"/>
                <a:sym typeface="Rubik"/>
              </a:endParaRPr>
            </a:p>
            <a:p>
              <a:pPr marL="171450" marR="0" lvl="0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ID" sz="1200" b="0" i="0" u="none" strike="noStrike" cap="none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WCAG 2.1 AA compliant</a:t>
              </a:r>
            </a:p>
          </p:txBody>
        </p:sp>
      </p:grpSp>
      <p:pic>
        <p:nvPicPr>
          <p:cNvPr id="33" name="Picture Placeholder 85" descr="A computer with a glowing graph&#10;&#10;AI-generated content may be incorrect.">
            <a:extLst>
              <a:ext uri="{FF2B5EF4-FFF2-40B4-BE49-F238E27FC236}">
                <a16:creationId xmlns:a16="http://schemas.microsoft.com/office/drawing/2014/main" id="{2EC6EC60-1967-A017-0301-DCF47486F66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2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85000"/>
                    </a14:imgEffect>
                    <a14:imgEffect>
                      <a14:brightnessContrast bright="-5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25608"/>
            <a:ext cx="4630723" cy="3087563"/>
          </a:xfrm>
          <a:prstGeom prst="roundRect">
            <a:avLst/>
          </a:prstGeom>
          <a:solidFill>
            <a:srgbClr val="7757F2"/>
          </a:solidFill>
          <a:effectLst>
            <a:reflection blurRad="6350" stA="35000" endPos="35000" dir="5400000" sy="-100000" algn="bl" rotWithShape="0"/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883357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 descr="Magnifying glass">
            <a:extLst>
              <a:ext uri="{FF2B5EF4-FFF2-40B4-BE49-F238E27FC236}">
                <a16:creationId xmlns:a16="http://schemas.microsoft.com/office/drawing/2014/main" id="{44B21B10-10D5-251A-4D17-739E06BD0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0875" y="360491"/>
            <a:ext cx="190500" cy="190500"/>
          </a:xfrm>
          <a:prstGeom prst="rect">
            <a:avLst/>
          </a:prstGeom>
        </p:spPr>
      </p:pic>
      <p:sp>
        <p:nvSpPr>
          <p:cNvPr id="17" name="Google Shape;70;p1">
            <a:extLst>
              <a:ext uri="{FF2B5EF4-FFF2-40B4-BE49-F238E27FC236}">
                <a16:creationId xmlns:a16="http://schemas.microsoft.com/office/drawing/2014/main" id="{357B6AC6-BA02-A3CB-366F-6A3BE14BB455}"/>
              </a:ext>
            </a:extLst>
          </p:cNvPr>
          <p:cNvSpPr txBox="1"/>
          <p:nvPr/>
        </p:nvSpPr>
        <p:spPr>
          <a:xfrm>
            <a:off x="11127423" y="379541"/>
            <a:ext cx="729615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Search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589E207-1DE1-AB0F-F014-1BB923F1B76D}"/>
              </a:ext>
            </a:extLst>
          </p:cNvPr>
          <p:cNvCxnSpPr>
            <a:cxnSpLocks/>
          </p:cNvCxnSpPr>
          <p:nvPr/>
        </p:nvCxnSpPr>
        <p:spPr>
          <a:xfrm>
            <a:off x="10810875" y="610374"/>
            <a:ext cx="104616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oogle Shape;70;p1">
            <a:extLst>
              <a:ext uri="{FF2B5EF4-FFF2-40B4-BE49-F238E27FC236}">
                <a16:creationId xmlns:a16="http://schemas.microsoft.com/office/drawing/2014/main" id="{7DA1F995-0A41-3E4B-C4DC-137CE0A25800}"/>
              </a:ext>
            </a:extLst>
          </p:cNvPr>
          <p:cNvSpPr txBox="1"/>
          <p:nvPr/>
        </p:nvSpPr>
        <p:spPr>
          <a:xfrm>
            <a:off x="334962" y="327495"/>
            <a:ext cx="175965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rPr>
              <a:t>RTX-Team A</a:t>
            </a:r>
            <a:endParaRPr sz="1600" b="0" i="0" u="none" strike="noStrike" cap="none" dirty="0">
              <a:solidFill>
                <a:schemeClr val="bg1"/>
              </a:solidFill>
              <a:latin typeface="Syne SemiBold" pitchFamily="2" charset="0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0" name="Google Shape;70;p1">
            <a:extLst>
              <a:ext uri="{FF2B5EF4-FFF2-40B4-BE49-F238E27FC236}">
                <a16:creationId xmlns:a16="http://schemas.microsoft.com/office/drawing/2014/main" id="{9B42E2A4-2BDC-B360-6402-3A8603223EBA}"/>
              </a:ext>
            </a:extLst>
          </p:cNvPr>
          <p:cNvSpPr txBox="1"/>
          <p:nvPr/>
        </p:nvSpPr>
        <p:spPr>
          <a:xfrm>
            <a:off x="2164825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00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About Us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sp>
        <p:nvSpPr>
          <p:cNvPr id="21" name="Google Shape;70;p1">
            <a:extLst>
              <a:ext uri="{FF2B5EF4-FFF2-40B4-BE49-F238E27FC236}">
                <a16:creationId xmlns:a16="http://schemas.microsoft.com/office/drawing/2014/main" id="{318ED06B-AA5F-9C2F-A3C9-8142572752C0}"/>
              </a:ext>
            </a:extLst>
          </p:cNvPr>
          <p:cNvSpPr txBox="1"/>
          <p:nvPr/>
        </p:nvSpPr>
        <p:spPr>
          <a:xfrm>
            <a:off x="3389157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P</a:t>
            </a:r>
            <a:r>
              <a:rPr lang="en-ID" sz="1000" b="0" i="0" u="none" strike="noStrike" cap="none" dirty="0" err="1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ortfolio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sp>
        <p:nvSpPr>
          <p:cNvPr id="22" name="Google Shape;70;p1">
            <a:extLst>
              <a:ext uri="{FF2B5EF4-FFF2-40B4-BE49-F238E27FC236}">
                <a16:creationId xmlns:a16="http://schemas.microsoft.com/office/drawing/2014/main" id="{DF6B3822-1DAA-D39A-E99F-FD3BA777C4C9}"/>
              </a:ext>
            </a:extLst>
          </p:cNvPr>
          <p:cNvSpPr txBox="1"/>
          <p:nvPr/>
        </p:nvSpPr>
        <p:spPr>
          <a:xfrm>
            <a:off x="4613489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Contact Us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14E75B0-2C44-FB6B-70F3-75C572C77703}"/>
              </a:ext>
            </a:extLst>
          </p:cNvPr>
          <p:cNvGrpSpPr/>
          <p:nvPr/>
        </p:nvGrpSpPr>
        <p:grpSpPr>
          <a:xfrm>
            <a:off x="1804204" y="4871182"/>
            <a:ext cx="3774759" cy="799130"/>
            <a:chOff x="6497001" y="1011385"/>
            <a:chExt cx="3774759" cy="799130"/>
          </a:xfrm>
        </p:grpSpPr>
        <p:sp>
          <p:nvSpPr>
            <p:cNvPr id="27" name="Google Shape;70;p1">
              <a:extLst>
                <a:ext uri="{FF2B5EF4-FFF2-40B4-BE49-F238E27FC236}">
                  <a16:creationId xmlns:a16="http://schemas.microsoft.com/office/drawing/2014/main" id="{54363EE4-D3B5-960F-8275-D11C040C5861}"/>
                </a:ext>
              </a:extLst>
            </p:cNvPr>
            <p:cNvSpPr txBox="1"/>
            <p:nvPr/>
          </p:nvSpPr>
          <p:spPr>
            <a:xfrm>
              <a:off x="6497001" y="1011385"/>
              <a:ext cx="3774759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400" b="1" u="sng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Process Engineering:</a:t>
              </a:r>
              <a:endParaRPr sz="1400" b="1" i="0" u="sng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28" name="Google Shape;71;p1">
              <a:extLst>
                <a:ext uri="{FF2B5EF4-FFF2-40B4-BE49-F238E27FC236}">
                  <a16:creationId xmlns:a16="http://schemas.microsoft.com/office/drawing/2014/main" id="{A27E3EFF-01CC-1052-2052-AED6A1BE811F}"/>
                </a:ext>
              </a:extLst>
            </p:cNvPr>
            <p:cNvSpPr/>
            <p:nvPr/>
          </p:nvSpPr>
          <p:spPr>
            <a:xfrm>
              <a:off x="6535102" y="1256517"/>
              <a:ext cx="3148720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71450" marR="0" lvl="0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ID" sz="1200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Incremental development cycles</a:t>
              </a:r>
            </a:p>
            <a:p>
              <a:pPr marL="171450" lvl="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D" sz="1200" i="0" u="none" strike="noStrike" cap="none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Iterative ML </a:t>
              </a:r>
              <a:r>
                <a:rPr lang="en-ID" sz="1200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model </a:t>
              </a:r>
              <a:r>
                <a:rPr lang="en-ID" sz="1200" i="0" u="none" strike="noStrike" cap="none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lifec</a:t>
              </a:r>
              <a:r>
                <a:rPr lang="en-ID" sz="1200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ycle</a:t>
              </a:r>
              <a:endParaRPr lang="en-ID" sz="1200" i="0" u="none" strike="noStrike" cap="none" dirty="0">
                <a:solidFill>
                  <a:schemeClr val="bg1"/>
                </a:solidFill>
                <a:latin typeface="Plus Jakarta Sans" pitchFamily="2" charset="0"/>
                <a:ea typeface="Rubik"/>
                <a:cs typeface="Plus Jakarta Sans" pitchFamily="2" charset="0"/>
                <a:sym typeface="Rubik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ED3803D-7C64-4A91-3CBE-32269142BB05}"/>
              </a:ext>
            </a:extLst>
          </p:cNvPr>
          <p:cNvGrpSpPr/>
          <p:nvPr/>
        </p:nvGrpSpPr>
        <p:grpSpPr>
          <a:xfrm>
            <a:off x="1804206" y="2662490"/>
            <a:ext cx="3774759" cy="2024241"/>
            <a:chOff x="8039495" y="3913961"/>
            <a:chExt cx="3774759" cy="202424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A601DBC-C588-68E8-6F70-ED319244234A}"/>
                </a:ext>
              </a:extLst>
            </p:cNvPr>
            <p:cNvSpPr/>
            <p:nvPr/>
          </p:nvSpPr>
          <p:spPr>
            <a:xfrm>
              <a:off x="9828000" y="4237693"/>
              <a:ext cx="748419" cy="748418"/>
            </a:xfrm>
            <a:prstGeom prst="roundRect">
              <a:avLst>
                <a:gd name="adj" fmla="val 23507"/>
              </a:avLst>
            </a:prstGeom>
            <a:solidFill>
              <a:schemeClr val="bg1">
                <a:alpha val="10000"/>
              </a:schemeClr>
            </a:solidFill>
            <a:ln w="25400">
              <a:solidFill>
                <a:srgbClr val="7757F2"/>
              </a:solidFill>
            </a:ln>
            <a:effectLst>
              <a:glow rad="101600">
                <a:srgbClr val="7757F2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8" descr="Eye">
              <a:extLst>
                <a:ext uri="{FF2B5EF4-FFF2-40B4-BE49-F238E27FC236}">
                  <a16:creationId xmlns:a16="http://schemas.microsoft.com/office/drawing/2014/main" id="{8383D961-356C-4118-4764-EFD99AB4C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34279" y="4337857"/>
              <a:ext cx="550670" cy="550670"/>
            </a:xfrm>
            <a:prstGeom prst="rect">
              <a:avLst/>
            </a:prstGeom>
          </p:spPr>
        </p:pic>
        <p:pic>
          <p:nvPicPr>
            <p:cNvPr id="10" name="Graphic 9" descr="Connections">
              <a:extLst>
                <a:ext uri="{FF2B5EF4-FFF2-40B4-BE49-F238E27FC236}">
                  <a16:creationId xmlns:a16="http://schemas.microsoft.com/office/drawing/2014/main" id="{3D573732-B714-D70B-6B0E-B282A3AF3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41683" y="4337857"/>
              <a:ext cx="550670" cy="550670"/>
            </a:xfrm>
            <a:prstGeom prst="rect">
              <a:avLst/>
            </a:prstGeom>
          </p:spPr>
        </p:pic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AF1F89A-7141-36C9-37C7-4A971BBCEE46}"/>
                </a:ext>
              </a:extLst>
            </p:cNvPr>
            <p:cNvGrpSpPr/>
            <p:nvPr/>
          </p:nvGrpSpPr>
          <p:grpSpPr>
            <a:xfrm>
              <a:off x="8039495" y="3913961"/>
              <a:ext cx="3774759" cy="2024241"/>
              <a:chOff x="8039495" y="3913961"/>
              <a:chExt cx="3774759" cy="2024241"/>
            </a:xfrm>
          </p:grpSpPr>
          <p:sp>
            <p:nvSpPr>
              <p:cNvPr id="5" name="Google Shape;71;p1">
                <a:extLst>
                  <a:ext uri="{FF2B5EF4-FFF2-40B4-BE49-F238E27FC236}">
                    <a16:creationId xmlns:a16="http://schemas.microsoft.com/office/drawing/2014/main" id="{5E9C21C1-1690-AF54-6F16-4D8F27E93C38}"/>
                  </a:ext>
                </a:extLst>
              </p:cNvPr>
              <p:cNvSpPr/>
              <p:nvPr/>
            </p:nvSpPr>
            <p:spPr>
              <a:xfrm>
                <a:off x="8093608" y="5107205"/>
                <a:ext cx="3270315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D" sz="1200" dirty="0">
                    <a:solidFill>
                      <a:schemeClr val="bg1"/>
                    </a:solidFill>
                    <a:latin typeface="Plus Jakarta Sans" pitchFamily="2" charset="0"/>
                    <a:ea typeface="Rubik"/>
                    <a:cs typeface="Plus Jakarta Sans" pitchFamily="2" charset="0"/>
                    <a:sym typeface="Rubik"/>
                  </a:rPr>
                  <a:t>Weekly Sponsor Meetings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D" sz="1200" dirty="0">
                    <a:solidFill>
                      <a:schemeClr val="bg1"/>
                    </a:solidFill>
                    <a:latin typeface="Plus Jakarta Sans" pitchFamily="2" charset="0"/>
                    <a:ea typeface="Rubik"/>
                    <a:cs typeface="Plus Jakarta Sans" pitchFamily="2" charset="0"/>
                    <a:sym typeface="Rubik"/>
                  </a:rPr>
                  <a:t>Project Visibility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D" sz="1200" dirty="0">
                    <a:solidFill>
                      <a:schemeClr val="bg1"/>
                    </a:solidFill>
                    <a:latin typeface="Plus Jakarta Sans" pitchFamily="2" charset="0"/>
                    <a:ea typeface="Rubik"/>
                    <a:cs typeface="Plus Jakarta Sans" pitchFamily="2" charset="0"/>
                    <a:sym typeface="Rubik"/>
                  </a:rPr>
                  <a:t>Effective communication</a:t>
                </a:r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4298F31F-59C3-F3EC-F61C-5145B04CDC91}"/>
                  </a:ext>
                </a:extLst>
              </p:cNvPr>
              <p:cNvGrpSpPr/>
              <p:nvPr/>
            </p:nvGrpSpPr>
            <p:grpSpPr>
              <a:xfrm>
                <a:off x="8039495" y="3913961"/>
                <a:ext cx="3774759" cy="1076170"/>
                <a:chOff x="8039495" y="3913961"/>
                <a:chExt cx="3774759" cy="1076170"/>
              </a:xfrm>
            </p:grpSpPr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E4536716-AC1A-240F-E645-5DD360E8F176}"/>
                    </a:ext>
                  </a:extLst>
                </p:cNvPr>
                <p:cNvSpPr/>
                <p:nvPr/>
              </p:nvSpPr>
              <p:spPr>
                <a:xfrm>
                  <a:off x="8042808" y="4237694"/>
                  <a:ext cx="748419" cy="748418"/>
                </a:xfrm>
                <a:prstGeom prst="roundRect">
                  <a:avLst>
                    <a:gd name="adj" fmla="val 23507"/>
                  </a:avLst>
                </a:prstGeom>
                <a:solidFill>
                  <a:schemeClr val="bg1">
                    <a:alpha val="10000"/>
                  </a:schemeClr>
                </a:solidFill>
                <a:ln w="25400">
                  <a:solidFill>
                    <a:srgbClr val="7757F2"/>
                  </a:solidFill>
                </a:ln>
                <a:effectLst>
                  <a:glow rad="101600">
                    <a:srgbClr val="7757F2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2ACD15EE-A649-C74F-1667-D836EB3AABB5}"/>
                    </a:ext>
                  </a:extLst>
                </p:cNvPr>
                <p:cNvSpPr/>
                <p:nvPr/>
              </p:nvSpPr>
              <p:spPr>
                <a:xfrm>
                  <a:off x="8935403" y="4241713"/>
                  <a:ext cx="748419" cy="748418"/>
                </a:xfrm>
                <a:prstGeom prst="roundRect">
                  <a:avLst>
                    <a:gd name="adj" fmla="val 23507"/>
                  </a:avLst>
                </a:prstGeom>
                <a:solidFill>
                  <a:schemeClr val="bg1">
                    <a:alpha val="10000"/>
                  </a:schemeClr>
                </a:solidFill>
                <a:ln w="25400">
                  <a:solidFill>
                    <a:srgbClr val="7757F2"/>
                  </a:solidFill>
                </a:ln>
                <a:effectLst>
                  <a:glow rad="101600">
                    <a:srgbClr val="7757F2">
                      <a:alpha val="40000"/>
                    </a:srgb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1" name="Graphic 10" descr="Social network">
                  <a:extLst>
                    <a:ext uri="{FF2B5EF4-FFF2-40B4-BE49-F238E27FC236}">
                      <a16:creationId xmlns:a16="http://schemas.microsoft.com/office/drawing/2014/main" id="{E4FFD51B-602D-7FCC-E44A-BCBAEB3165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26875" y="4337857"/>
                  <a:ext cx="550670" cy="550670"/>
                </a:xfrm>
                <a:prstGeom prst="rect">
                  <a:avLst/>
                </a:prstGeom>
              </p:spPr>
            </p:pic>
            <p:sp>
              <p:nvSpPr>
                <p:cNvPr id="31" name="Google Shape;70;p1">
                  <a:extLst>
                    <a:ext uri="{FF2B5EF4-FFF2-40B4-BE49-F238E27FC236}">
                      <a16:creationId xmlns:a16="http://schemas.microsoft.com/office/drawing/2014/main" id="{7D062F91-5058-E2CF-EE66-613A5AB63459}"/>
                    </a:ext>
                  </a:extLst>
                </p:cNvPr>
                <p:cNvSpPr txBox="1"/>
                <p:nvPr/>
              </p:nvSpPr>
              <p:spPr>
                <a:xfrm>
                  <a:off x="8039495" y="3913961"/>
                  <a:ext cx="3774759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ctr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ID" sz="1400" b="1" u="sng" dirty="0">
                      <a:solidFill>
                        <a:schemeClr val="bg1"/>
                      </a:solidFill>
                      <a:latin typeface="Syne SemiBold" pitchFamily="2" charset="0"/>
                      <a:ea typeface="Poppins SemiBold"/>
                      <a:cs typeface="Poppins SemiBold"/>
                      <a:sym typeface="Poppins SemiBold"/>
                    </a:rPr>
                    <a:t>Project Coordination:</a:t>
                  </a:r>
                  <a:endParaRPr sz="1400" b="1" i="0" u="sng" strike="noStrike" cap="none" dirty="0">
                    <a:solidFill>
                      <a:schemeClr val="bg1"/>
                    </a:solidFill>
                    <a:latin typeface="Syne SemiBold" pitchFamily="2" charset="0"/>
                    <a:ea typeface="Poppins SemiBold"/>
                    <a:cs typeface="Poppins SemiBold"/>
                    <a:sym typeface="Poppins SemiBold"/>
                  </a:endParaRPr>
                </a:p>
              </p:txBody>
            </p:sp>
          </p:grp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EE85453-6C55-DA4D-E117-1E2F6A02EC2C}"/>
              </a:ext>
            </a:extLst>
          </p:cNvPr>
          <p:cNvGrpSpPr/>
          <p:nvPr/>
        </p:nvGrpSpPr>
        <p:grpSpPr>
          <a:xfrm>
            <a:off x="1804205" y="5852962"/>
            <a:ext cx="3774759" cy="522131"/>
            <a:chOff x="6497001" y="1011385"/>
            <a:chExt cx="3774759" cy="522131"/>
          </a:xfrm>
        </p:grpSpPr>
        <p:sp>
          <p:nvSpPr>
            <p:cNvPr id="70" name="Google Shape;70;p1">
              <a:extLst>
                <a:ext uri="{FF2B5EF4-FFF2-40B4-BE49-F238E27FC236}">
                  <a16:creationId xmlns:a16="http://schemas.microsoft.com/office/drawing/2014/main" id="{D5C501AA-1A30-8239-7194-66819B170C45}"/>
                </a:ext>
              </a:extLst>
            </p:cNvPr>
            <p:cNvSpPr txBox="1"/>
            <p:nvPr/>
          </p:nvSpPr>
          <p:spPr>
            <a:xfrm>
              <a:off x="6497001" y="1011385"/>
              <a:ext cx="3774759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400" b="1" u="sng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Configuration Management:</a:t>
              </a:r>
              <a:endParaRPr sz="1400" b="1" i="0" u="sng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72" name="Google Shape;71;p1">
              <a:extLst>
                <a:ext uri="{FF2B5EF4-FFF2-40B4-BE49-F238E27FC236}">
                  <a16:creationId xmlns:a16="http://schemas.microsoft.com/office/drawing/2014/main" id="{2426415F-FF5F-24CA-C36A-8EF2AEAB6C11}"/>
                </a:ext>
              </a:extLst>
            </p:cNvPr>
            <p:cNvSpPr/>
            <p:nvPr/>
          </p:nvSpPr>
          <p:spPr>
            <a:xfrm>
              <a:off x="6535102" y="1256517"/>
              <a:ext cx="3148720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71450" marR="0" lvl="0" indent="-1714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ID" sz="1200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GitHub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B8304AE-8D8C-E88F-F850-52A916E3F14F}"/>
              </a:ext>
            </a:extLst>
          </p:cNvPr>
          <p:cNvGrpSpPr/>
          <p:nvPr/>
        </p:nvGrpSpPr>
        <p:grpSpPr>
          <a:xfrm>
            <a:off x="1743243" y="1259371"/>
            <a:ext cx="5518245" cy="1207965"/>
            <a:chOff x="5641033" y="1709754"/>
            <a:chExt cx="5518245" cy="1207965"/>
          </a:xfrm>
        </p:grpSpPr>
        <p:sp>
          <p:nvSpPr>
            <p:cNvPr id="77" name="Google Shape;69;p1">
              <a:extLst>
                <a:ext uri="{FF2B5EF4-FFF2-40B4-BE49-F238E27FC236}">
                  <a16:creationId xmlns:a16="http://schemas.microsoft.com/office/drawing/2014/main" id="{4BB3D5F6-4FBC-8C24-5B94-96C22B678120}"/>
                </a:ext>
              </a:extLst>
            </p:cNvPr>
            <p:cNvSpPr txBox="1"/>
            <p:nvPr/>
          </p:nvSpPr>
          <p:spPr>
            <a:xfrm>
              <a:off x="5641033" y="1709754"/>
              <a:ext cx="5169842" cy="677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4400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Development</a:t>
              </a:r>
              <a:endParaRPr sz="4400" b="0" i="0" u="none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78" name="Google Shape;69;p1">
              <a:extLst>
                <a:ext uri="{FF2B5EF4-FFF2-40B4-BE49-F238E27FC236}">
                  <a16:creationId xmlns:a16="http://schemas.microsoft.com/office/drawing/2014/main" id="{B7BFAD81-531E-2C5C-B980-69CF6BA09F12}"/>
                </a:ext>
              </a:extLst>
            </p:cNvPr>
            <p:cNvSpPr txBox="1"/>
            <p:nvPr/>
          </p:nvSpPr>
          <p:spPr>
            <a:xfrm>
              <a:off x="5641033" y="2240611"/>
              <a:ext cx="5518245" cy="677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4400" b="0" i="0" u="none" strike="noStrike" cap="none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Process</a:t>
              </a:r>
              <a:endParaRPr sz="4400" b="0" i="0" u="none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</p:grpSp>
      <p:pic>
        <p:nvPicPr>
          <p:cNvPr id="87" name="Picture Placeholder 25" descr="Several computers on a desk&#10;&#10;AI-generated content may be incorrect.">
            <a:extLst>
              <a:ext uri="{FF2B5EF4-FFF2-40B4-BE49-F238E27FC236}">
                <a16:creationId xmlns:a16="http://schemas.microsoft.com/office/drawing/2014/main" id="{A11B5B4F-5857-C006-EAEE-0D0A4BC79319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7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5500"/>
                    </a14:imgEffect>
                    <a14:imgEffect>
                      <a14:saturation sa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10" r="22110"/>
          <a:stretch>
            <a:fillRect/>
          </a:stretch>
        </p:blipFill>
        <p:spPr>
          <a:xfrm>
            <a:off x="6362451" y="1411771"/>
            <a:ext cx="3951631" cy="4721921"/>
          </a:xfrm>
          <a:prstGeom prst="roundRect">
            <a:avLst/>
          </a:prstGeom>
          <a:solidFill>
            <a:srgbClr val="7757F2"/>
          </a:solidFill>
          <a:effectLst>
            <a:glow>
              <a:srgbClr val="02070D">
                <a:alpha val="40000"/>
              </a:srgbClr>
            </a:glow>
            <a:reflection stA="45000" endPos="6000" dist="50800" dir="5400000" sy="-100000" algn="bl" rotWithShape="0"/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1471627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Magnifying glass">
            <a:extLst>
              <a:ext uri="{FF2B5EF4-FFF2-40B4-BE49-F238E27FC236}">
                <a16:creationId xmlns:a16="http://schemas.microsoft.com/office/drawing/2014/main" id="{F83CFBE4-0B27-76F4-2474-D23345237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0875" y="360491"/>
            <a:ext cx="190500" cy="190500"/>
          </a:xfrm>
          <a:prstGeom prst="rect">
            <a:avLst/>
          </a:prstGeom>
        </p:spPr>
      </p:pic>
      <p:sp>
        <p:nvSpPr>
          <p:cNvPr id="7" name="Google Shape;70;p1">
            <a:extLst>
              <a:ext uri="{FF2B5EF4-FFF2-40B4-BE49-F238E27FC236}">
                <a16:creationId xmlns:a16="http://schemas.microsoft.com/office/drawing/2014/main" id="{4ACA3985-DEE8-D3A8-EEA0-2D0B488B5D1F}"/>
              </a:ext>
            </a:extLst>
          </p:cNvPr>
          <p:cNvSpPr txBox="1"/>
          <p:nvPr/>
        </p:nvSpPr>
        <p:spPr>
          <a:xfrm>
            <a:off x="11127423" y="379541"/>
            <a:ext cx="729615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Search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0FC2B22-9CDD-0E5F-B942-0123DA2A096E}"/>
              </a:ext>
            </a:extLst>
          </p:cNvPr>
          <p:cNvCxnSpPr>
            <a:cxnSpLocks/>
          </p:cNvCxnSpPr>
          <p:nvPr/>
        </p:nvCxnSpPr>
        <p:spPr>
          <a:xfrm>
            <a:off x="10810875" y="610374"/>
            <a:ext cx="104616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9B3E8AF-87F4-757A-BBE7-FBB52EF31668}"/>
              </a:ext>
            </a:extLst>
          </p:cNvPr>
          <p:cNvGrpSpPr/>
          <p:nvPr/>
        </p:nvGrpSpPr>
        <p:grpSpPr>
          <a:xfrm>
            <a:off x="1407141" y="1985204"/>
            <a:ext cx="4527615" cy="1309666"/>
            <a:chOff x="1407141" y="1924244"/>
            <a:chExt cx="4527615" cy="1309666"/>
          </a:xfrm>
        </p:grpSpPr>
        <p:sp>
          <p:nvSpPr>
            <p:cNvPr id="16" name="Google Shape;69;p1">
              <a:extLst>
                <a:ext uri="{FF2B5EF4-FFF2-40B4-BE49-F238E27FC236}">
                  <a16:creationId xmlns:a16="http://schemas.microsoft.com/office/drawing/2014/main" id="{15BBEC8C-38F1-91A7-9EDE-D73098D00AB1}"/>
                </a:ext>
              </a:extLst>
            </p:cNvPr>
            <p:cNvSpPr txBox="1"/>
            <p:nvPr/>
          </p:nvSpPr>
          <p:spPr>
            <a:xfrm>
              <a:off x="1407141" y="2556802"/>
              <a:ext cx="4295187" cy="677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4400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 panose="00000700000000000000" pitchFamily="2" charset="0"/>
                  <a:sym typeface="Poppins SemiBold"/>
                </a:rPr>
                <a:t>Scenarios</a:t>
              </a:r>
              <a:endParaRPr lang="en-ID" sz="4400" i="0" u="none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 panose="00000700000000000000" pitchFamily="2" charset="0"/>
                <a:sym typeface="Poppins SemiBold"/>
              </a:endParaRPr>
            </a:p>
          </p:txBody>
        </p:sp>
        <p:sp>
          <p:nvSpPr>
            <p:cNvPr id="17" name="Google Shape;69;p1">
              <a:extLst>
                <a:ext uri="{FF2B5EF4-FFF2-40B4-BE49-F238E27FC236}">
                  <a16:creationId xmlns:a16="http://schemas.microsoft.com/office/drawing/2014/main" id="{394F9458-35F3-41D2-370C-8F0D48B8CE94}"/>
                </a:ext>
              </a:extLst>
            </p:cNvPr>
            <p:cNvSpPr txBox="1"/>
            <p:nvPr/>
          </p:nvSpPr>
          <p:spPr>
            <a:xfrm>
              <a:off x="1407141" y="1924244"/>
              <a:ext cx="4527615" cy="677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4400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Use Case</a:t>
              </a:r>
              <a:endParaRPr sz="4400" b="0" i="0" u="none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</p:grpSp>
      <p:sp>
        <p:nvSpPr>
          <p:cNvPr id="19" name="Google Shape;71;p1">
            <a:extLst>
              <a:ext uri="{FF2B5EF4-FFF2-40B4-BE49-F238E27FC236}">
                <a16:creationId xmlns:a16="http://schemas.microsoft.com/office/drawing/2014/main" id="{CC372B8F-75FF-758D-2ADD-84C07B7F4ADF}"/>
              </a:ext>
            </a:extLst>
          </p:cNvPr>
          <p:cNvSpPr/>
          <p:nvPr/>
        </p:nvSpPr>
        <p:spPr>
          <a:xfrm>
            <a:off x="1488421" y="3512720"/>
            <a:ext cx="3540779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400" b="1" u="sng" dirty="0">
                <a:solidFill>
                  <a:schemeClr val="bg1"/>
                </a:solidFill>
                <a:latin typeface="Syne SemiBold"/>
                <a:ea typeface="Rubik"/>
                <a:cs typeface="Plus Jakarta Sans" pitchFamily="2" charset="0"/>
                <a:sym typeface="Rubik"/>
              </a:rPr>
              <a:t>Captures the following functional &amp; </a:t>
            </a:r>
            <a:br>
              <a:rPr lang="en-ID" sz="1400" b="1" u="sng" dirty="0">
                <a:solidFill>
                  <a:schemeClr val="bg1"/>
                </a:solidFill>
                <a:latin typeface="Syne SemiBold"/>
                <a:ea typeface="Rubik"/>
                <a:cs typeface="Plus Jakarta Sans" pitchFamily="2" charset="0"/>
                <a:sym typeface="Rubik"/>
              </a:rPr>
            </a:br>
            <a:r>
              <a:rPr lang="en-ID" sz="1400" b="1" u="sng" dirty="0">
                <a:solidFill>
                  <a:schemeClr val="bg1"/>
                </a:solidFill>
                <a:latin typeface="Syne SemiBold"/>
                <a:ea typeface="Rubik"/>
                <a:cs typeface="Plus Jakarta Sans" pitchFamily="2" charset="0"/>
                <a:sym typeface="Rubik"/>
              </a:rPr>
              <a:t>non-functional requirements:</a:t>
            </a:r>
            <a:endParaRPr lang="en-ID" sz="1400" u="sng" dirty="0">
              <a:solidFill>
                <a:schemeClr val="bg1"/>
              </a:solidFill>
              <a:latin typeface="Syne SemiBold"/>
              <a:ea typeface="Rubik"/>
              <a:cs typeface="Plus Jakarta Sans" pitchFamily="2" charset="0"/>
              <a:sym typeface="Rubik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chemeClr val="bg1"/>
                </a:solidFill>
                <a:latin typeface="Plus Jakarta Sans" pitchFamily="2" charset="0"/>
                <a:ea typeface="Rubik"/>
                <a:cs typeface="Plus Jakarta Sans" pitchFamily="2" charset="0"/>
                <a:sym typeface="Rubik"/>
              </a:rPr>
              <a:t>Data ingestion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chemeClr val="bg1"/>
                </a:solidFill>
                <a:latin typeface="Plus Jakarta Sans" pitchFamily="2" charset="0"/>
                <a:ea typeface="Rubik"/>
                <a:cs typeface="Plus Jakarta Sans" pitchFamily="2" charset="0"/>
                <a:sym typeface="Rubik"/>
              </a:rPr>
              <a:t>Data processing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chemeClr val="bg1"/>
                </a:solidFill>
                <a:latin typeface="Plus Jakarta Sans" pitchFamily="2" charset="0"/>
                <a:ea typeface="Rubik"/>
                <a:cs typeface="Plus Jakarta Sans" pitchFamily="2" charset="0"/>
                <a:sym typeface="Rubik"/>
              </a:rPr>
              <a:t>Predictive analytics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200" dirty="0">
                <a:solidFill>
                  <a:schemeClr val="bg1"/>
                </a:solidFill>
                <a:latin typeface="Plus Jakarta Sans" pitchFamily="2" charset="0"/>
                <a:ea typeface="Rubik"/>
                <a:cs typeface="Plus Jakarta Sans" pitchFamily="2" charset="0"/>
                <a:sym typeface="Rubik"/>
              </a:rPr>
              <a:t>Dashboard interface.</a:t>
            </a:r>
            <a:endParaRPr lang="en-ID" sz="1200" b="0" i="0" u="none" strike="noStrike" cap="none" dirty="0">
              <a:solidFill>
                <a:schemeClr val="bg1"/>
              </a:solidFill>
              <a:latin typeface="Plus Jakarta Sans" pitchFamily="2" charset="0"/>
              <a:ea typeface="Rubik"/>
              <a:cs typeface="Plus Jakarta Sans" pitchFamily="2" charset="0"/>
              <a:sym typeface="Rubik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60E2099-7470-B3DB-77E7-E1B3960B5120}"/>
              </a:ext>
            </a:extLst>
          </p:cNvPr>
          <p:cNvGrpSpPr/>
          <p:nvPr/>
        </p:nvGrpSpPr>
        <p:grpSpPr>
          <a:xfrm>
            <a:off x="6112763" y="3821246"/>
            <a:ext cx="5048315" cy="1219200"/>
            <a:chOff x="6112763" y="4004126"/>
            <a:chExt cx="5048315" cy="12192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367554F1-54F5-B07E-3F08-39E1B621BE8D}"/>
                </a:ext>
              </a:extLst>
            </p:cNvPr>
            <p:cNvSpPr/>
            <p:nvPr/>
          </p:nvSpPr>
          <p:spPr>
            <a:xfrm>
              <a:off x="6112763" y="4004126"/>
              <a:ext cx="5048315" cy="1219200"/>
            </a:xfrm>
            <a:prstGeom prst="roundRect">
              <a:avLst>
                <a:gd name="adj" fmla="val 13993"/>
              </a:avLst>
            </a:prstGeom>
            <a:solidFill>
              <a:schemeClr val="bg1">
                <a:alpha val="10000"/>
              </a:schemeClr>
            </a:solidFill>
            <a:ln w="25400">
              <a:solidFill>
                <a:srgbClr val="7757F2"/>
              </a:solidFill>
            </a:ln>
            <a:effectLst>
              <a:glow rad="101600">
                <a:srgbClr val="7757F2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Google Shape;70;p1">
              <a:extLst>
                <a:ext uri="{FF2B5EF4-FFF2-40B4-BE49-F238E27FC236}">
                  <a16:creationId xmlns:a16="http://schemas.microsoft.com/office/drawing/2014/main" id="{A684507D-3A83-872A-A576-272C347C6248}"/>
                </a:ext>
              </a:extLst>
            </p:cNvPr>
            <p:cNvSpPr txBox="1"/>
            <p:nvPr/>
          </p:nvSpPr>
          <p:spPr>
            <a:xfrm>
              <a:off x="6976161" y="4255894"/>
              <a:ext cx="3986479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400" b="1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UC-2: Provide County-Level Forecast</a:t>
              </a:r>
              <a:endParaRPr lang="en-ID" sz="1400" b="1" i="0" u="none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24" name="Google Shape;71;p1">
              <a:extLst>
                <a:ext uri="{FF2B5EF4-FFF2-40B4-BE49-F238E27FC236}">
                  <a16:creationId xmlns:a16="http://schemas.microsoft.com/office/drawing/2014/main" id="{1E965C74-B67F-D4C3-A765-B64F1BE3519F}"/>
                </a:ext>
              </a:extLst>
            </p:cNvPr>
            <p:cNvSpPr/>
            <p:nvPr/>
          </p:nvSpPr>
          <p:spPr>
            <a:xfrm>
              <a:off x="6976161" y="4509894"/>
              <a:ext cx="4025213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200" b="1" i="0" u="none" strike="noStrike" cap="none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System allows end user to obtain a next-day average AQI forecast on demand and view recent county-level AQI trends.</a:t>
              </a:r>
            </a:p>
          </p:txBody>
        </p:sp>
        <p:grpSp>
          <p:nvGrpSpPr>
            <p:cNvPr id="27" name="Graphic 869">
              <a:extLst>
                <a:ext uri="{FF2B5EF4-FFF2-40B4-BE49-F238E27FC236}">
                  <a16:creationId xmlns:a16="http://schemas.microsoft.com/office/drawing/2014/main" id="{F1451E95-2CB5-3CCD-A61E-23EE851240CD}"/>
                </a:ext>
              </a:extLst>
            </p:cNvPr>
            <p:cNvGrpSpPr/>
            <p:nvPr/>
          </p:nvGrpSpPr>
          <p:grpSpPr>
            <a:xfrm>
              <a:off x="6410684" y="4274693"/>
              <a:ext cx="393289" cy="393289"/>
              <a:chOff x="2762090" y="2065993"/>
              <a:chExt cx="571500" cy="571500"/>
            </a:xfrm>
            <a:noFill/>
          </p:grpSpPr>
          <p:grpSp>
            <p:nvGrpSpPr>
              <p:cNvPr id="28" name="Graphic 869">
                <a:extLst>
                  <a:ext uri="{FF2B5EF4-FFF2-40B4-BE49-F238E27FC236}">
                    <a16:creationId xmlns:a16="http://schemas.microsoft.com/office/drawing/2014/main" id="{595EB7A4-846E-C0DE-E67C-124E395F3055}"/>
                  </a:ext>
                </a:extLst>
              </p:cNvPr>
              <p:cNvGrpSpPr/>
              <p:nvPr/>
            </p:nvGrpSpPr>
            <p:grpSpPr>
              <a:xfrm>
                <a:off x="2762090" y="2065993"/>
                <a:ext cx="571500" cy="571500"/>
                <a:chOff x="2762090" y="2065993"/>
                <a:chExt cx="571500" cy="571500"/>
              </a:xfrm>
              <a:noFill/>
            </p:grpSpPr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141EFFE5-BD96-5BA1-2D58-631A416551F4}"/>
                    </a:ext>
                  </a:extLst>
                </p:cNvPr>
                <p:cNvSpPr/>
                <p:nvPr/>
              </p:nvSpPr>
              <p:spPr>
                <a:xfrm>
                  <a:off x="2762090" y="2065993"/>
                  <a:ext cx="571500" cy="571500"/>
                </a:xfrm>
                <a:custGeom>
                  <a:avLst/>
                  <a:gdLst>
                    <a:gd name="connsiteX0" fmla="*/ 571500 w 571500"/>
                    <a:gd name="connsiteY0" fmla="*/ 285750 h 571500"/>
                    <a:gd name="connsiteX1" fmla="*/ 285750 w 571500"/>
                    <a:gd name="connsiteY1" fmla="*/ 571500 h 571500"/>
                    <a:gd name="connsiteX2" fmla="*/ 0 w 571500"/>
                    <a:gd name="connsiteY2" fmla="*/ 285750 h 571500"/>
                    <a:gd name="connsiteX3" fmla="*/ 285750 w 571500"/>
                    <a:gd name="connsiteY3" fmla="*/ 0 h 571500"/>
                    <a:gd name="connsiteX4" fmla="*/ 571500 w 571500"/>
                    <a:gd name="connsiteY4" fmla="*/ 28575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1500" h="571500">
                      <a:moveTo>
                        <a:pt x="571500" y="285750"/>
                      </a:moveTo>
                      <a:cubicBezTo>
                        <a:pt x="571500" y="443565"/>
                        <a:pt x="443565" y="571500"/>
                        <a:pt x="285750" y="571500"/>
                      </a:cubicBezTo>
                      <a:cubicBezTo>
                        <a:pt x="127935" y="571500"/>
                        <a:pt x="0" y="443565"/>
                        <a:pt x="0" y="285750"/>
                      </a:cubicBezTo>
                      <a:cubicBezTo>
                        <a:pt x="0" y="127935"/>
                        <a:pt x="127935" y="0"/>
                        <a:pt x="285750" y="0"/>
                      </a:cubicBezTo>
                      <a:cubicBezTo>
                        <a:pt x="443565" y="0"/>
                        <a:pt x="571500" y="127935"/>
                        <a:pt x="571500" y="285750"/>
                      </a:cubicBezTo>
                      <a:close/>
                    </a:path>
                  </a:pathLst>
                </a:custGeom>
                <a:noFill/>
                <a:ln w="19050" cap="rnd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4960056E-BDB3-EBF4-2291-BC3ADF7648B4}"/>
                    </a:ext>
                  </a:extLst>
                </p:cNvPr>
                <p:cNvSpPr/>
                <p:nvPr/>
              </p:nvSpPr>
              <p:spPr>
                <a:xfrm>
                  <a:off x="3226909" y="2189818"/>
                  <a:ext cx="48577" cy="80009"/>
                </a:xfrm>
                <a:custGeom>
                  <a:avLst/>
                  <a:gdLst>
                    <a:gd name="connsiteX0" fmla="*/ 0 w 48577"/>
                    <a:gd name="connsiteY0" fmla="*/ 0 h 80009"/>
                    <a:gd name="connsiteX1" fmla="*/ 48578 w 48577"/>
                    <a:gd name="connsiteY1" fmla="*/ 80010 h 80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8577" h="80009">
                      <a:moveTo>
                        <a:pt x="0" y="0"/>
                      </a:moveTo>
                      <a:cubicBezTo>
                        <a:pt x="20955" y="22860"/>
                        <a:pt x="37148" y="50482"/>
                        <a:pt x="48578" y="80010"/>
                      </a:cubicBezTo>
                    </a:path>
                  </a:pathLst>
                </a:custGeom>
                <a:noFill/>
                <a:ln w="19050" cap="rnd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3C7F1B9C-5557-B556-3710-E7B688F52D86}"/>
                    </a:ext>
                  </a:extLst>
                </p:cNvPr>
                <p:cNvSpPr/>
                <p:nvPr/>
              </p:nvSpPr>
              <p:spPr>
                <a:xfrm>
                  <a:off x="2806857" y="2110760"/>
                  <a:ext cx="482917" cy="481965"/>
                </a:xfrm>
                <a:custGeom>
                  <a:avLst/>
                  <a:gdLst>
                    <a:gd name="connsiteX0" fmla="*/ 480060 w 482917"/>
                    <a:gd name="connsiteY0" fmla="*/ 205740 h 481965"/>
                    <a:gd name="connsiteX1" fmla="*/ 482918 w 482917"/>
                    <a:gd name="connsiteY1" fmla="*/ 240983 h 481965"/>
                    <a:gd name="connsiteX2" fmla="*/ 240983 w 482917"/>
                    <a:gd name="connsiteY2" fmla="*/ 481965 h 481965"/>
                    <a:gd name="connsiteX3" fmla="*/ 0 w 482917"/>
                    <a:gd name="connsiteY3" fmla="*/ 240983 h 481965"/>
                    <a:gd name="connsiteX4" fmla="*/ 240983 w 482917"/>
                    <a:gd name="connsiteY4" fmla="*/ 0 h 481965"/>
                    <a:gd name="connsiteX5" fmla="*/ 362903 w 482917"/>
                    <a:gd name="connsiteY5" fmla="*/ 33338 h 481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82917" h="481965">
                      <a:moveTo>
                        <a:pt x="480060" y="205740"/>
                      </a:moveTo>
                      <a:cubicBezTo>
                        <a:pt x="481965" y="217170"/>
                        <a:pt x="482918" y="228600"/>
                        <a:pt x="482918" y="240983"/>
                      </a:cubicBezTo>
                      <a:cubicBezTo>
                        <a:pt x="481965" y="374333"/>
                        <a:pt x="374333" y="481965"/>
                        <a:pt x="240983" y="481965"/>
                      </a:cubicBezTo>
                      <a:cubicBezTo>
                        <a:pt x="107633" y="481965"/>
                        <a:pt x="0" y="374333"/>
                        <a:pt x="0" y="240983"/>
                      </a:cubicBezTo>
                      <a:cubicBezTo>
                        <a:pt x="0" y="107633"/>
                        <a:pt x="107633" y="0"/>
                        <a:pt x="240983" y="0"/>
                      </a:cubicBezTo>
                      <a:cubicBezTo>
                        <a:pt x="285750" y="0"/>
                        <a:pt x="326708" y="12383"/>
                        <a:pt x="362903" y="33338"/>
                      </a:cubicBezTo>
                    </a:path>
                  </a:pathLst>
                </a:custGeom>
                <a:noFill/>
                <a:ln w="19050" cap="rnd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B9FD080-4AC6-A2B9-EA2F-910A3D3DE233}"/>
                  </a:ext>
                </a:extLst>
              </p:cNvPr>
              <p:cNvSpPr/>
              <p:nvPr/>
            </p:nvSpPr>
            <p:spPr>
              <a:xfrm>
                <a:off x="2904965" y="2351743"/>
                <a:ext cx="95250" cy="95250"/>
              </a:xfrm>
              <a:custGeom>
                <a:avLst/>
                <a:gdLst>
                  <a:gd name="connsiteX0" fmla="*/ 0 w 95250"/>
                  <a:gd name="connsiteY0" fmla="*/ 0 h 95250"/>
                  <a:gd name="connsiteX1" fmla="*/ 95250 w 95250"/>
                  <a:gd name="connsiteY1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0" h="95250">
                    <a:moveTo>
                      <a:pt x="0" y="0"/>
                    </a:moveTo>
                    <a:lnTo>
                      <a:pt x="95250" y="95250"/>
                    </a:lnTo>
                  </a:path>
                </a:pathLst>
              </a:custGeom>
              <a:ln w="28575" cap="rnd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D6E132C-064C-914F-0BB4-82EC85CB9FA0}"/>
                  </a:ext>
                </a:extLst>
              </p:cNvPr>
              <p:cNvSpPr/>
              <p:nvPr/>
            </p:nvSpPr>
            <p:spPr>
              <a:xfrm>
                <a:off x="3000215" y="2256493"/>
                <a:ext cx="190500" cy="190500"/>
              </a:xfrm>
              <a:custGeom>
                <a:avLst/>
                <a:gdLst>
                  <a:gd name="connsiteX0" fmla="*/ 190500 w 190500"/>
                  <a:gd name="connsiteY0" fmla="*/ 0 h 190500"/>
                  <a:gd name="connsiteX1" fmla="*/ 0 w 190500"/>
                  <a:gd name="connsiteY1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0500" h="190500">
                    <a:moveTo>
                      <a:pt x="190500" y="0"/>
                    </a:moveTo>
                    <a:lnTo>
                      <a:pt x="0" y="190500"/>
                    </a:lnTo>
                  </a:path>
                </a:pathLst>
              </a:custGeom>
              <a:ln w="28575" cap="rnd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226F9B6-F34D-A096-5975-93500801A034}"/>
              </a:ext>
            </a:extLst>
          </p:cNvPr>
          <p:cNvGrpSpPr/>
          <p:nvPr/>
        </p:nvGrpSpPr>
        <p:grpSpPr>
          <a:xfrm>
            <a:off x="6112763" y="2136521"/>
            <a:ext cx="5048315" cy="1219200"/>
            <a:chOff x="6112763" y="1994281"/>
            <a:chExt cx="5048315" cy="1219200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1E18D29E-FE8F-7308-6427-235BB662EF52}"/>
                </a:ext>
              </a:extLst>
            </p:cNvPr>
            <p:cNvSpPr/>
            <p:nvPr/>
          </p:nvSpPr>
          <p:spPr>
            <a:xfrm>
              <a:off x="6112763" y="1994281"/>
              <a:ext cx="5048315" cy="1219200"/>
            </a:xfrm>
            <a:prstGeom prst="roundRect">
              <a:avLst>
                <a:gd name="adj" fmla="val 13993"/>
              </a:avLst>
            </a:prstGeom>
            <a:solidFill>
              <a:schemeClr val="bg1">
                <a:alpha val="10000"/>
              </a:schemeClr>
            </a:solidFill>
            <a:ln w="25400">
              <a:solidFill>
                <a:srgbClr val="7757F2"/>
              </a:solidFill>
            </a:ln>
            <a:effectLst>
              <a:glow rad="101600">
                <a:srgbClr val="7757F2">
                  <a:alpha val="40000"/>
                </a:srgbClr>
              </a:glow>
              <a:reflection endPos="0" dist="50800" dir="5400000" sy="-100000" algn="bl" rotWithShape="0"/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Google Shape;70;p1">
              <a:extLst>
                <a:ext uri="{FF2B5EF4-FFF2-40B4-BE49-F238E27FC236}">
                  <a16:creationId xmlns:a16="http://schemas.microsoft.com/office/drawing/2014/main" id="{FB1B51CE-C0EC-0D46-7FEF-33D9ACB8BA7A}"/>
                </a:ext>
              </a:extLst>
            </p:cNvPr>
            <p:cNvSpPr txBox="1"/>
            <p:nvPr/>
          </p:nvSpPr>
          <p:spPr>
            <a:xfrm>
              <a:off x="6976161" y="2246049"/>
              <a:ext cx="3701999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UC-1: Ingest Daily AQI</a:t>
              </a:r>
            </a:p>
          </p:txBody>
        </p:sp>
        <p:sp>
          <p:nvSpPr>
            <p:cNvPr id="43" name="Google Shape;71;p1">
              <a:extLst>
                <a:ext uri="{FF2B5EF4-FFF2-40B4-BE49-F238E27FC236}">
                  <a16:creationId xmlns:a16="http://schemas.microsoft.com/office/drawing/2014/main" id="{7ED50818-6844-3805-7316-9D382EC27BC9}"/>
                </a:ext>
              </a:extLst>
            </p:cNvPr>
            <p:cNvSpPr/>
            <p:nvPr/>
          </p:nvSpPr>
          <p:spPr>
            <a:xfrm>
              <a:off x="6976162" y="2500049"/>
              <a:ext cx="3886994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200" b="1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The maintainer manually updates ML-ready AQI dataset using the ingestion deployment pipeline.</a:t>
              </a:r>
              <a:endParaRPr lang="en-ID" sz="1200" b="1" i="0" u="none" strike="noStrike" cap="none" dirty="0">
                <a:solidFill>
                  <a:schemeClr val="bg1"/>
                </a:solidFill>
                <a:latin typeface="Plus Jakarta Sans" pitchFamily="2" charset="0"/>
                <a:ea typeface="Rubik"/>
                <a:cs typeface="Plus Jakarta Sans" pitchFamily="2" charset="0"/>
                <a:sym typeface="Rubik"/>
              </a:endParaRPr>
            </a:p>
          </p:txBody>
        </p:sp>
        <p:grpSp>
          <p:nvGrpSpPr>
            <p:cNvPr id="44" name="Graphic 869">
              <a:extLst>
                <a:ext uri="{FF2B5EF4-FFF2-40B4-BE49-F238E27FC236}">
                  <a16:creationId xmlns:a16="http://schemas.microsoft.com/office/drawing/2014/main" id="{B5999612-D4BB-DFE1-3D96-7EB7764938B5}"/>
                </a:ext>
              </a:extLst>
            </p:cNvPr>
            <p:cNvGrpSpPr/>
            <p:nvPr/>
          </p:nvGrpSpPr>
          <p:grpSpPr>
            <a:xfrm>
              <a:off x="6410684" y="2264848"/>
              <a:ext cx="393289" cy="393289"/>
              <a:chOff x="2762090" y="2065993"/>
              <a:chExt cx="571500" cy="571500"/>
            </a:xfrm>
            <a:noFill/>
          </p:grpSpPr>
          <p:grpSp>
            <p:nvGrpSpPr>
              <p:cNvPr id="45" name="Graphic 869">
                <a:extLst>
                  <a:ext uri="{FF2B5EF4-FFF2-40B4-BE49-F238E27FC236}">
                    <a16:creationId xmlns:a16="http://schemas.microsoft.com/office/drawing/2014/main" id="{465115B4-6476-75A2-CC7C-282B4E85C6BB}"/>
                  </a:ext>
                </a:extLst>
              </p:cNvPr>
              <p:cNvGrpSpPr/>
              <p:nvPr/>
            </p:nvGrpSpPr>
            <p:grpSpPr>
              <a:xfrm>
                <a:off x="2762090" y="2065993"/>
                <a:ext cx="571500" cy="571500"/>
                <a:chOff x="2762090" y="2065993"/>
                <a:chExt cx="571500" cy="571500"/>
              </a:xfrm>
              <a:noFill/>
            </p:grpSpPr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3F38590D-589F-9929-1977-E88E30FB7122}"/>
                    </a:ext>
                  </a:extLst>
                </p:cNvPr>
                <p:cNvSpPr/>
                <p:nvPr/>
              </p:nvSpPr>
              <p:spPr>
                <a:xfrm>
                  <a:off x="2762090" y="2065993"/>
                  <a:ext cx="571500" cy="571500"/>
                </a:xfrm>
                <a:custGeom>
                  <a:avLst/>
                  <a:gdLst>
                    <a:gd name="connsiteX0" fmla="*/ 571500 w 571500"/>
                    <a:gd name="connsiteY0" fmla="*/ 285750 h 571500"/>
                    <a:gd name="connsiteX1" fmla="*/ 285750 w 571500"/>
                    <a:gd name="connsiteY1" fmla="*/ 571500 h 571500"/>
                    <a:gd name="connsiteX2" fmla="*/ 0 w 571500"/>
                    <a:gd name="connsiteY2" fmla="*/ 285750 h 571500"/>
                    <a:gd name="connsiteX3" fmla="*/ 285750 w 571500"/>
                    <a:gd name="connsiteY3" fmla="*/ 0 h 571500"/>
                    <a:gd name="connsiteX4" fmla="*/ 571500 w 571500"/>
                    <a:gd name="connsiteY4" fmla="*/ 28575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1500" h="571500">
                      <a:moveTo>
                        <a:pt x="571500" y="285750"/>
                      </a:moveTo>
                      <a:cubicBezTo>
                        <a:pt x="571500" y="443565"/>
                        <a:pt x="443565" y="571500"/>
                        <a:pt x="285750" y="571500"/>
                      </a:cubicBezTo>
                      <a:cubicBezTo>
                        <a:pt x="127935" y="571500"/>
                        <a:pt x="0" y="443565"/>
                        <a:pt x="0" y="285750"/>
                      </a:cubicBezTo>
                      <a:cubicBezTo>
                        <a:pt x="0" y="127935"/>
                        <a:pt x="127935" y="0"/>
                        <a:pt x="285750" y="0"/>
                      </a:cubicBezTo>
                      <a:cubicBezTo>
                        <a:pt x="443565" y="0"/>
                        <a:pt x="571500" y="127935"/>
                        <a:pt x="571500" y="285750"/>
                      </a:cubicBezTo>
                      <a:close/>
                    </a:path>
                  </a:pathLst>
                </a:custGeom>
                <a:noFill/>
                <a:ln w="19050" cap="rnd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7281A308-8544-A6AA-4B17-6EF6004981D6}"/>
                    </a:ext>
                  </a:extLst>
                </p:cNvPr>
                <p:cNvSpPr/>
                <p:nvPr/>
              </p:nvSpPr>
              <p:spPr>
                <a:xfrm>
                  <a:off x="3226909" y="2189818"/>
                  <a:ext cx="48577" cy="80009"/>
                </a:xfrm>
                <a:custGeom>
                  <a:avLst/>
                  <a:gdLst>
                    <a:gd name="connsiteX0" fmla="*/ 0 w 48577"/>
                    <a:gd name="connsiteY0" fmla="*/ 0 h 80009"/>
                    <a:gd name="connsiteX1" fmla="*/ 48578 w 48577"/>
                    <a:gd name="connsiteY1" fmla="*/ 80010 h 80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8577" h="80009">
                      <a:moveTo>
                        <a:pt x="0" y="0"/>
                      </a:moveTo>
                      <a:cubicBezTo>
                        <a:pt x="20955" y="22860"/>
                        <a:pt x="37148" y="50482"/>
                        <a:pt x="48578" y="80010"/>
                      </a:cubicBezTo>
                    </a:path>
                  </a:pathLst>
                </a:custGeom>
                <a:noFill/>
                <a:ln w="19050" cap="rnd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F5C87FFA-D7C0-6DC0-F6AE-D8A5280CAB07}"/>
                    </a:ext>
                  </a:extLst>
                </p:cNvPr>
                <p:cNvSpPr/>
                <p:nvPr/>
              </p:nvSpPr>
              <p:spPr>
                <a:xfrm>
                  <a:off x="2806857" y="2110760"/>
                  <a:ext cx="482917" cy="481965"/>
                </a:xfrm>
                <a:custGeom>
                  <a:avLst/>
                  <a:gdLst>
                    <a:gd name="connsiteX0" fmla="*/ 480060 w 482917"/>
                    <a:gd name="connsiteY0" fmla="*/ 205740 h 481965"/>
                    <a:gd name="connsiteX1" fmla="*/ 482918 w 482917"/>
                    <a:gd name="connsiteY1" fmla="*/ 240983 h 481965"/>
                    <a:gd name="connsiteX2" fmla="*/ 240983 w 482917"/>
                    <a:gd name="connsiteY2" fmla="*/ 481965 h 481965"/>
                    <a:gd name="connsiteX3" fmla="*/ 0 w 482917"/>
                    <a:gd name="connsiteY3" fmla="*/ 240983 h 481965"/>
                    <a:gd name="connsiteX4" fmla="*/ 240983 w 482917"/>
                    <a:gd name="connsiteY4" fmla="*/ 0 h 481965"/>
                    <a:gd name="connsiteX5" fmla="*/ 362903 w 482917"/>
                    <a:gd name="connsiteY5" fmla="*/ 33338 h 481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82917" h="481965">
                      <a:moveTo>
                        <a:pt x="480060" y="205740"/>
                      </a:moveTo>
                      <a:cubicBezTo>
                        <a:pt x="481965" y="217170"/>
                        <a:pt x="482918" y="228600"/>
                        <a:pt x="482918" y="240983"/>
                      </a:cubicBezTo>
                      <a:cubicBezTo>
                        <a:pt x="481965" y="374333"/>
                        <a:pt x="374333" y="481965"/>
                        <a:pt x="240983" y="481965"/>
                      </a:cubicBezTo>
                      <a:cubicBezTo>
                        <a:pt x="107633" y="481965"/>
                        <a:pt x="0" y="374333"/>
                        <a:pt x="0" y="240983"/>
                      </a:cubicBezTo>
                      <a:cubicBezTo>
                        <a:pt x="0" y="107633"/>
                        <a:pt x="107633" y="0"/>
                        <a:pt x="240983" y="0"/>
                      </a:cubicBezTo>
                      <a:cubicBezTo>
                        <a:pt x="285750" y="0"/>
                        <a:pt x="326708" y="12383"/>
                        <a:pt x="362903" y="33338"/>
                      </a:cubicBezTo>
                    </a:path>
                  </a:pathLst>
                </a:custGeom>
                <a:noFill/>
                <a:ln w="19050" cap="rnd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23B947E-EA7D-C694-FCF6-2D461A07EA67}"/>
                  </a:ext>
                </a:extLst>
              </p:cNvPr>
              <p:cNvSpPr/>
              <p:nvPr/>
            </p:nvSpPr>
            <p:spPr>
              <a:xfrm>
                <a:off x="2904965" y="2351743"/>
                <a:ext cx="95250" cy="95250"/>
              </a:xfrm>
              <a:custGeom>
                <a:avLst/>
                <a:gdLst>
                  <a:gd name="connsiteX0" fmla="*/ 0 w 95250"/>
                  <a:gd name="connsiteY0" fmla="*/ 0 h 95250"/>
                  <a:gd name="connsiteX1" fmla="*/ 95250 w 95250"/>
                  <a:gd name="connsiteY1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0" h="95250">
                    <a:moveTo>
                      <a:pt x="0" y="0"/>
                    </a:moveTo>
                    <a:lnTo>
                      <a:pt x="95250" y="95250"/>
                    </a:lnTo>
                  </a:path>
                </a:pathLst>
              </a:custGeom>
              <a:ln w="28575" cap="rnd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9B76D7AE-7868-FF90-0732-57A1AAB26DCC}"/>
                  </a:ext>
                </a:extLst>
              </p:cNvPr>
              <p:cNvSpPr/>
              <p:nvPr/>
            </p:nvSpPr>
            <p:spPr>
              <a:xfrm>
                <a:off x="3000215" y="2256493"/>
                <a:ext cx="190500" cy="190500"/>
              </a:xfrm>
              <a:custGeom>
                <a:avLst/>
                <a:gdLst>
                  <a:gd name="connsiteX0" fmla="*/ 190500 w 190500"/>
                  <a:gd name="connsiteY0" fmla="*/ 0 h 190500"/>
                  <a:gd name="connsiteX1" fmla="*/ 0 w 190500"/>
                  <a:gd name="connsiteY1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0500" h="190500">
                    <a:moveTo>
                      <a:pt x="190500" y="0"/>
                    </a:moveTo>
                    <a:lnTo>
                      <a:pt x="0" y="190500"/>
                    </a:lnTo>
                  </a:path>
                </a:pathLst>
              </a:custGeom>
              <a:ln w="28575" cap="rnd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9" name="Google Shape;70;p1">
            <a:extLst>
              <a:ext uri="{FF2B5EF4-FFF2-40B4-BE49-F238E27FC236}">
                <a16:creationId xmlns:a16="http://schemas.microsoft.com/office/drawing/2014/main" id="{EAA3DB9B-EC33-5E6C-716B-76612F777AC0}"/>
              </a:ext>
            </a:extLst>
          </p:cNvPr>
          <p:cNvSpPr txBox="1"/>
          <p:nvPr/>
        </p:nvSpPr>
        <p:spPr>
          <a:xfrm>
            <a:off x="334962" y="327495"/>
            <a:ext cx="175965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rPr>
              <a:t>RTX-Team A</a:t>
            </a:r>
            <a:endParaRPr sz="1600" b="0" i="0" u="none" strike="noStrike" cap="none" dirty="0">
              <a:solidFill>
                <a:schemeClr val="bg1"/>
              </a:solidFill>
              <a:latin typeface="Syne SemiBold" pitchFamily="2" charset="0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0" name="Google Shape;70;p1">
            <a:extLst>
              <a:ext uri="{FF2B5EF4-FFF2-40B4-BE49-F238E27FC236}">
                <a16:creationId xmlns:a16="http://schemas.microsoft.com/office/drawing/2014/main" id="{88CEF98F-E2B0-FF17-F2E6-7713FE6B09D8}"/>
              </a:ext>
            </a:extLst>
          </p:cNvPr>
          <p:cNvSpPr txBox="1"/>
          <p:nvPr/>
        </p:nvSpPr>
        <p:spPr>
          <a:xfrm>
            <a:off x="2164825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00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About Us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sp>
        <p:nvSpPr>
          <p:cNvPr id="11" name="Google Shape;70;p1">
            <a:extLst>
              <a:ext uri="{FF2B5EF4-FFF2-40B4-BE49-F238E27FC236}">
                <a16:creationId xmlns:a16="http://schemas.microsoft.com/office/drawing/2014/main" id="{32E0C97E-F483-F6FC-DE6B-EF40BD1312BB}"/>
              </a:ext>
            </a:extLst>
          </p:cNvPr>
          <p:cNvSpPr txBox="1"/>
          <p:nvPr/>
        </p:nvSpPr>
        <p:spPr>
          <a:xfrm>
            <a:off x="3389157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P</a:t>
            </a:r>
            <a:r>
              <a:rPr lang="en-ID" sz="1000" b="0" i="0" u="none" strike="noStrike" cap="none" dirty="0" err="1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ortfolio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sp>
        <p:nvSpPr>
          <p:cNvPr id="12" name="Google Shape;70;p1">
            <a:extLst>
              <a:ext uri="{FF2B5EF4-FFF2-40B4-BE49-F238E27FC236}">
                <a16:creationId xmlns:a16="http://schemas.microsoft.com/office/drawing/2014/main" id="{DF52EED6-CE91-7458-D574-5593D4358505}"/>
              </a:ext>
            </a:extLst>
          </p:cNvPr>
          <p:cNvSpPr txBox="1"/>
          <p:nvPr/>
        </p:nvSpPr>
        <p:spPr>
          <a:xfrm>
            <a:off x="4613489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Contact Us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879741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Magnifying glass">
            <a:extLst>
              <a:ext uri="{FF2B5EF4-FFF2-40B4-BE49-F238E27FC236}">
                <a16:creationId xmlns:a16="http://schemas.microsoft.com/office/drawing/2014/main" id="{9A0F495B-BEF1-4EE5-9DE9-C32608F67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0875" y="360491"/>
            <a:ext cx="190500" cy="190500"/>
          </a:xfrm>
          <a:prstGeom prst="rect">
            <a:avLst/>
          </a:prstGeom>
        </p:spPr>
      </p:pic>
      <p:sp>
        <p:nvSpPr>
          <p:cNvPr id="7" name="Google Shape;70;p1">
            <a:extLst>
              <a:ext uri="{FF2B5EF4-FFF2-40B4-BE49-F238E27FC236}">
                <a16:creationId xmlns:a16="http://schemas.microsoft.com/office/drawing/2014/main" id="{20A61AE2-078F-71E9-FDE0-2A2E3F75FDE0}"/>
              </a:ext>
            </a:extLst>
          </p:cNvPr>
          <p:cNvSpPr txBox="1"/>
          <p:nvPr/>
        </p:nvSpPr>
        <p:spPr>
          <a:xfrm>
            <a:off x="11127423" y="379541"/>
            <a:ext cx="729615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Search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D565B6-A643-32FE-4E90-198DA05D06A3}"/>
              </a:ext>
            </a:extLst>
          </p:cNvPr>
          <p:cNvCxnSpPr>
            <a:cxnSpLocks/>
          </p:cNvCxnSpPr>
          <p:nvPr/>
        </p:nvCxnSpPr>
        <p:spPr>
          <a:xfrm>
            <a:off x="10810875" y="610374"/>
            <a:ext cx="104616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B1B7247-B2D0-B51C-6070-CB264E243D65}"/>
              </a:ext>
            </a:extLst>
          </p:cNvPr>
          <p:cNvGrpSpPr/>
          <p:nvPr/>
        </p:nvGrpSpPr>
        <p:grpSpPr>
          <a:xfrm>
            <a:off x="1207342" y="4187572"/>
            <a:ext cx="4546391" cy="839595"/>
            <a:chOff x="1207342" y="4085972"/>
            <a:chExt cx="4546391" cy="839595"/>
          </a:xfrm>
        </p:grpSpPr>
        <p:sp>
          <p:nvSpPr>
            <p:cNvPr id="13" name="Google Shape;70;p1">
              <a:extLst>
                <a:ext uri="{FF2B5EF4-FFF2-40B4-BE49-F238E27FC236}">
                  <a16:creationId xmlns:a16="http://schemas.microsoft.com/office/drawing/2014/main" id="{A5186E56-EEE4-46B8-ECAF-7C1AB25D49B8}"/>
                </a:ext>
              </a:extLst>
            </p:cNvPr>
            <p:cNvSpPr txBox="1"/>
            <p:nvPr/>
          </p:nvSpPr>
          <p:spPr>
            <a:xfrm>
              <a:off x="2095141" y="4136772"/>
              <a:ext cx="3243006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400" b="1" i="0" u="sng" strike="noStrike" cap="none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Client-Ser</a:t>
              </a:r>
              <a:r>
                <a:rPr lang="en-ID" sz="1400" b="1" u="sng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ver Architecture</a:t>
              </a:r>
              <a:endParaRPr sz="1400" b="1" i="0" u="sng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14" name="Google Shape;71;p1">
              <a:extLst>
                <a:ext uri="{FF2B5EF4-FFF2-40B4-BE49-F238E27FC236}">
                  <a16:creationId xmlns:a16="http://schemas.microsoft.com/office/drawing/2014/main" id="{D14EE3AF-27CE-D6BA-82AF-73E6A576C76B}"/>
                </a:ext>
              </a:extLst>
            </p:cNvPr>
            <p:cNvSpPr/>
            <p:nvPr/>
          </p:nvSpPr>
          <p:spPr>
            <a:xfrm>
              <a:off x="2095141" y="4371569"/>
              <a:ext cx="3658592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D" sz="1200" b="0" i="0" u="none" strike="noStrike" cap="none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Package-level decomposition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D" sz="1200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Stereotype: &lt;&lt;subsystem&gt;&gt;</a:t>
              </a:r>
              <a:endParaRPr lang="en-ID" sz="12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Rubik"/>
                <a:cs typeface="Plus Jakarta Sans" pitchFamily="2" charset="0"/>
                <a:sym typeface="Rubik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2A0F4B3-109D-06C9-71B1-BB5655CD5A43}"/>
                </a:ext>
              </a:extLst>
            </p:cNvPr>
            <p:cNvGrpSpPr/>
            <p:nvPr/>
          </p:nvGrpSpPr>
          <p:grpSpPr>
            <a:xfrm>
              <a:off x="1207342" y="4085972"/>
              <a:ext cx="591775" cy="591774"/>
              <a:chOff x="1207342" y="3923412"/>
              <a:chExt cx="591775" cy="591774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EBFE330A-8143-01F8-F509-BA06AB7C53C5}"/>
                  </a:ext>
                </a:extLst>
              </p:cNvPr>
              <p:cNvSpPr/>
              <p:nvPr/>
            </p:nvSpPr>
            <p:spPr>
              <a:xfrm>
                <a:off x="1207342" y="3923412"/>
                <a:ext cx="591775" cy="591774"/>
              </a:xfrm>
              <a:prstGeom prst="roundRect">
                <a:avLst>
                  <a:gd name="adj" fmla="val 23507"/>
                </a:avLst>
              </a:prstGeom>
              <a:solidFill>
                <a:schemeClr val="bg1">
                  <a:alpha val="10000"/>
                </a:schemeClr>
              </a:solidFill>
              <a:ln w="25400">
                <a:solidFill>
                  <a:srgbClr val="7757F2"/>
                </a:solidFill>
              </a:ln>
              <a:effectLst>
                <a:glow rad="101600">
                  <a:srgbClr val="7757F2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Graphic 16" descr="Server with solid fill">
                <a:extLst>
                  <a:ext uri="{FF2B5EF4-FFF2-40B4-BE49-F238E27FC236}">
                    <a16:creationId xmlns:a16="http://schemas.microsoft.com/office/drawing/2014/main" id="{3067AC4E-5B9D-A5D4-57E4-9F60D62E86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1285525" y="4001592"/>
                <a:ext cx="435414" cy="435414"/>
              </a:xfrm>
              <a:prstGeom prst="rect">
                <a:avLst/>
              </a:prstGeom>
            </p:spPr>
          </p:pic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FB08795-F4D8-16AE-A314-FE9915568E7E}"/>
              </a:ext>
            </a:extLst>
          </p:cNvPr>
          <p:cNvGrpSpPr/>
          <p:nvPr/>
        </p:nvGrpSpPr>
        <p:grpSpPr>
          <a:xfrm>
            <a:off x="1206812" y="5229946"/>
            <a:ext cx="4130809" cy="788795"/>
            <a:chOff x="1206812" y="5128346"/>
            <a:chExt cx="4130809" cy="788795"/>
          </a:xfrm>
        </p:grpSpPr>
        <p:sp>
          <p:nvSpPr>
            <p:cNvPr id="15" name="Google Shape;70;p1">
              <a:extLst>
                <a:ext uri="{FF2B5EF4-FFF2-40B4-BE49-F238E27FC236}">
                  <a16:creationId xmlns:a16="http://schemas.microsoft.com/office/drawing/2014/main" id="{E2EB3267-1A49-C936-4C13-F56E6DEA029F}"/>
                </a:ext>
              </a:extLst>
            </p:cNvPr>
            <p:cNvSpPr txBox="1"/>
            <p:nvPr/>
          </p:nvSpPr>
          <p:spPr>
            <a:xfrm>
              <a:off x="2094614" y="5128346"/>
              <a:ext cx="3243006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400" b="1" i="0" u="sng" strike="noStrike" cap="none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Pipe &amp; Filter Architecture (UC1)</a:t>
              </a:r>
              <a:endParaRPr sz="1400" b="1" i="0" u="sng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16" name="Google Shape;71;p1">
              <a:extLst>
                <a:ext uri="{FF2B5EF4-FFF2-40B4-BE49-F238E27FC236}">
                  <a16:creationId xmlns:a16="http://schemas.microsoft.com/office/drawing/2014/main" id="{DFE278B5-F35E-ADBC-D2CC-A343288BE463}"/>
                </a:ext>
              </a:extLst>
            </p:cNvPr>
            <p:cNvSpPr/>
            <p:nvPr/>
          </p:nvSpPr>
          <p:spPr>
            <a:xfrm>
              <a:off x="2094615" y="5363143"/>
              <a:ext cx="3243006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D" sz="1200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Ingestion &amp; Processing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D" sz="1200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Feature Engineering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276C17F-1DA5-68F6-3697-533326ED264E}"/>
                </a:ext>
              </a:extLst>
            </p:cNvPr>
            <p:cNvGrpSpPr/>
            <p:nvPr/>
          </p:nvGrpSpPr>
          <p:grpSpPr>
            <a:xfrm>
              <a:off x="1206812" y="5173173"/>
              <a:ext cx="591775" cy="591774"/>
              <a:chOff x="1207341" y="5095593"/>
              <a:chExt cx="591775" cy="591774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3275747F-7E52-A119-1671-5B9AF82E38BF}"/>
                  </a:ext>
                </a:extLst>
              </p:cNvPr>
              <p:cNvSpPr/>
              <p:nvPr/>
            </p:nvSpPr>
            <p:spPr>
              <a:xfrm>
                <a:off x="1207341" y="5095593"/>
                <a:ext cx="591775" cy="591774"/>
              </a:xfrm>
              <a:prstGeom prst="roundRect">
                <a:avLst>
                  <a:gd name="adj" fmla="val 23507"/>
                </a:avLst>
              </a:prstGeom>
              <a:solidFill>
                <a:schemeClr val="bg1">
                  <a:alpha val="10000"/>
                </a:schemeClr>
              </a:solidFill>
              <a:ln w="25400">
                <a:solidFill>
                  <a:srgbClr val="7757F2"/>
                </a:solidFill>
              </a:ln>
              <a:effectLst>
                <a:glow rad="101600">
                  <a:srgbClr val="7757F2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" name="Gráfico 98" descr="Filter">
                <a:extLst>
                  <a:ext uri="{FF2B5EF4-FFF2-40B4-BE49-F238E27FC236}">
                    <a16:creationId xmlns:a16="http://schemas.microsoft.com/office/drawing/2014/main" id="{41851D78-F0A6-4F1E-5AAF-DBC3634E1F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285525" y="5175523"/>
                <a:ext cx="435414" cy="435414"/>
              </a:xfrm>
              <a:prstGeom prst="rect">
                <a:avLst/>
              </a:prstGeom>
            </p:spPr>
          </p:pic>
        </p:grpSp>
      </p:grpSp>
      <p:sp>
        <p:nvSpPr>
          <p:cNvPr id="23" name="Google Shape;70;p1">
            <a:extLst>
              <a:ext uri="{FF2B5EF4-FFF2-40B4-BE49-F238E27FC236}">
                <a16:creationId xmlns:a16="http://schemas.microsoft.com/office/drawing/2014/main" id="{E3114A0C-2591-D8CC-A605-C89D8D13F21E}"/>
              </a:ext>
            </a:extLst>
          </p:cNvPr>
          <p:cNvSpPr txBox="1"/>
          <p:nvPr/>
        </p:nvSpPr>
        <p:spPr>
          <a:xfrm>
            <a:off x="334962" y="327495"/>
            <a:ext cx="175965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rPr>
              <a:t>RTX-Team A</a:t>
            </a:r>
            <a:endParaRPr sz="1600" b="0" i="0" u="none" strike="noStrike" cap="none" dirty="0">
              <a:solidFill>
                <a:schemeClr val="bg1"/>
              </a:solidFill>
              <a:latin typeface="Syne SemiBold" pitchFamily="2" charset="0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4" name="Google Shape;70;p1">
            <a:extLst>
              <a:ext uri="{FF2B5EF4-FFF2-40B4-BE49-F238E27FC236}">
                <a16:creationId xmlns:a16="http://schemas.microsoft.com/office/drawing/2014/main" id="{80C5DDC9-59CB-E38E-CDC6-8E5CFF7C85F1}"/>
              </a:ext>
            </a:extLst>
          </p:cNvPr>
          <p:cNvSpPr txBox="1"/>
          <p:nvPr/>
        </p:nvSpPr>
        <p:spPr>
          <a:xfrm>
            <a:off x="2164825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00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About Us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sp>
        <p:nvSpPr>
          <p:cNvPr id="25" name="Google Shape;70;p1">
            <a:extLst>
              <a:ext uri="{FF2B5EF4-FFF2-40B4-BE49-F238E27FC236}">
                <a16:creationId xmlns:a16="http://schemas.microsoft.com/office/drawing/2014/main" id="{37BF5BB0-DC41-57F2-F36E-C40057A9F4F0}"/>
              </a:ext>
            </a:extLst>
          </p:cNvPr>
          <p:cNvSpPr txBox="1"/>
          <p:nvPr/>
        </p:nvSpPr>
        <p:spPr>
          <a:xfrm>
            <a:off x="3389157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P</a:t>
            </a:r>
            <a:r>
              <a:rPr lang="en-ID" sz="1000" b="0" i="0" u="none" strike="noStrike" cap="none" dirty="0" err="1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ortfolio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sp>
        <p:nvSpPr>
          <p:cNvPr id="26" name="Google Shape;70;p1">
            <a:extLst>
              <a:ext uri="{FF2B5EF4-FFF2-40B4-BE49-F238E27FC236}">
                <a16:creationId xmlns:a16="http://schemas.microsoft.com/office/drawing/2014/main" id="{27CD32FC-58D1-074C-6F1C-8CA750218FC8}"/>
              </a:ext>
            </a:extLst>
          </p:cNvPr>
          <p:cNvSpPr txBox="1"/>
          <p:nvPr/>
        </p:nvSpPr>
        <p:spPr>
          <a:xfrm>
            <a:off x="4613489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Contact Us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229F808-C40D-FF52-FD03-7860AC1AFC83}"/>
              </a:ext>
            </a:extLst>
          </p:cNvPr>
          <p:cNvGrpSpPr/>
          <p:nvPr/>
        </p:nvGrpSpPr>
        <p:grpSpPr>
          <a:xfrm>
            <a:off x="1207341" y="1459298"/>
            <a:ext cx="5518245" cy="1207965"/>
            <a:chOff x="5641033" y="1709754"/>
            <a:chExt cx="5518245" cy="1207965"/>
          </a:xfrm>
        </p:grpSpPr>
        <p:sp>
          <p:nvSpPr>
            <p:cNvPr id="30" name="Google Shape;69;p1">
              <a:extLst>
                <a:ext uri="{FF2B5EF4-FFF2-40B4-BE49-F238E27FC236}">
                  <a16:creationId xmlns:a16="http://schemas.microsoft.com/office/drawing/2014/main" id="{36A24FC1-BB1D-E7DA-DD54-E16EC6136A4F}"/>
                </a:ext>
              </a:extLst>
            </p:cNvPr>
            <p:cNvSpPr txBox="1"/>
            <p:nvPr/>
          </p:nvSpPr>
          <p:spPr>
            <a:xfrm>
              <a:off x="5641033" y="1709754"/>
              <a:ext cx="5169842" cy="677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4400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System</a:t>
              </a:r>
              <a:endParaRPr sz="4400" b="0" i="0" u="none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31" name="Google Shape;69;p1">
              <a:extLst>
                <a:ext uri="{FF2B5EF4-FFF2-40B4-BE49-F238E27FC236}">
                  <a16:creationId xmlns:a16="http://schemas.microsoft.com/office/drawing/2014/main" id="{706F93C0-CC06-EE50-A184-7C74DB7CD843}"/>
                </a:ext>
              </a:extLst>
            </p:cNvPr>
            <p:cNvSpPr txBox="1"/>
            <p:nvPr/>
          </p:nvSpPr>
          <p:spPr>
            <a:xfrm>
              <a:off x="5641033" y="2240611"/>
              <a:ext cx="5518245" cy="677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4400" b="0" i="0" u="none" strike="noStrike" cap="none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Architecture</a:t>
              </a:r>
              <a:endParaRPr sz="4400" b="0" i="0" u="none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5EF3196-DEC0-1C42-534B-683AB6114999}"/>
              </a:ext>
            </a:extLst>
          </p:cNvPr>
          <p:cNvGrpSpPr/>
          <p:nvPr/>
        </p:nvGrpSpPr>
        <p:grpSpPr>
          <a:xfrm>
            <a:off x="1207340" y="2922087"/>
            <a:ext cx="4546393" cy="1065794"/>
            <a:chOff x="1207340" y="2820487"/>
            <a:chExt cx="4546393" cy="1065794"/>
          </a:xfrm>
        </p:grpSpPr>
        <p:sp>
          <p:nvSpPr>
            <p:cNvPr id="33" name="Google Shape;70;p1">
              <a:extLst>
                <a:ext uri="{FF2B5EF4-FFF2-40B4-BE49-F238E27FC236}">
                  <a16:creationId xmlns:a16="http://schemas.microsoft.com/office/drawing/2014/main" id="{83B9245F-519A-DC83-3814-3297CC081780}"/>
                </a:ext>
              </a:extLst>
            </p:cNvPr>
            <p:cNvSpPr txBox="1"/>
            <p:nvPr/>
          </p:nvSpPr>
          <p:spPr>
            <a:xfrm>
              <a:off x="2095141" y="2820487"/>
              <a:ext cx="3243006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400" b="1" i="0" u="sng" strike="noStrike" cap="none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Layered</a:t>
              </a:r>
              <a:r>
                <a:rPr lang="en-ID" sz="1400" b="1" u="sng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 Architecture</a:t>
              </a:r>
              <a:endParaRPr sz="1400" b="1" i="0" u="sng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34" name="Google Shape;71;p1">
              <a:extLst>
                <a:ext uri="{FF2B5EF4-FFF2-40B4-BE49-F238E27FC236}">
                  <a16:creationId xmlns:a16="http://schemas.microsoft.com/office/drawing/2014/main" id="{AA38A190-E411-FA31-69C0-40BB583B5887}"/>
                </a:ext>
              </a:extLst>
            </p:cNvPr>
            <p:cNvSpPr/>
            <p:nvPr/>
          </p:nvSpPr>
          <p:spPr>
            <a:xfrm>
              <a:off x="2095141" y="3055284"/>
              <a:ext cx="3658592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D" sz="1200" b="0" i="0" u="none" strike="noStrike" cap="none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Data Storage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D" sz="1200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Application (Backend)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D" sz="1200" b="0" i="0" u="none" strike="noStrike" cap="none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Presentation (Frontend)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5B61AC9-BB9C-8FE9-194F-42E6C9DC212C}"/>
                </a:ext>
              </a:extLst>
            </p:cNvPr>
            <p:cNvGrpSpPr/>
            <p:nvPr/>
          </p:nvGrpSpPr>
          <p:grpSpPr>
            <a:xfrm>
              <a:off x="1207340" y="3019868"/>
              <a:ext cx="591775" cy="591774"/>
              <a:chOff x="1207342" y="2530927"/>
              <a:chExt cx="591775" cy="591774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8CBD2513-7A05-C758-7283-CD0A13C8438E}"/>
                  </a:ext>
                </a:extLst>
              </p:cNvPr>
              <p:cNvSpPr/>
              <p:nvPr/>
            </p:nvSpPr>
            <p:spPr>
              <a:xfrm>
                <a:off x="1207342" y="2530927"/>
                <a:ext cx="591775" cy="591774"/>
              </a:xfrm>
              <a:prstGeom prst="roundRect">
                <a:avLst>
                  <a:gd name="adj" fmla="val 23507"/>
                </a:avLst>
              </a:prstGeom>
              <a:solidFill>
                <a:schemeClr val="bg1">
                  <a:alpha val="10000"/>
                </a:schemeClr>
              </a:solidFill>
              <a:ln w="25400">
                <a:solidFill>
                  <a:srgbClr val="7757F2"/>
                </a:solidFill>
              </a:ln>
              <a:effectLst>
                <a:glow rad="101600">
                  <a:srgbClr val="7757F2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" name="Graphic 1" descr="Layers Design with solid fill">
                <a:extLst>
                  <a:ext uri="{FF2B5EF4-FFF2-40B4-BE49-F238E27FC236}">
                    <a16:creationId xmlns:a16="http://schemas.microsoft.com/office/drawing/2014/main" id="{1CC62790-FA66-5475-DE71-F22965F468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1285521" y="2616240"/>
                <a:ext cx="435414" cy="435414"/>
              </a:xfrm>
              <a:prstGeom prst="rect">
                <a:avLst/>
              </a:prstGeom>
            </p:spPr>
          </p:pic>
        </p:grpSp>
      </p:grp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856E9B57-0C16-3436-9D8C-6A7380B35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0">
            <a:alphaModFix amt="9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23871" y="1404848"/>
            <a:ext cx="4254059" cy="1996083"/>
          </a:xfrm>
          <a:prstGeom prst="rect">
            <a:avLst/>
          </a:prstGeom>
          <a:solidFill>
            <a:srgbClr val="7757F2"/>
          </a:solidFill>
          <a:ln>
            <a:noFill/>
          </a:ln>
          <a:effectLst>
            <a:glow>
              <a:schemeClr val="accent1"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  <a:reflection endPos="0" dir="5400000" sy="-100000" algn="bl" rotWithShape="0"/>
            <a:softEdge rad="12700"/>
          </a:effectLst>
        </p:spPr>
      </p:pic>
      <p:pic>
        <p:nvPicPr>
          <p:cNvPr id="27" name="Picture 26" descr="A diagram of a software process&#10;&#10;AI-generated content may be incorrect.">
            <a:extLst>
              <a:ext uri="{FF2B5EF4-FFF2-40B4-BE49-F238E27FC236}">
                <a16:creationId xmlns:a16="http://schemas.microsoft.com/office/drawing/2014/main" id="{5588EA70-9890-FF58-D5E4-60A15AC0FAD1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9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154" y="1404848"/>
            <a:ext cx="1819139" cy="2016845"/>
          </a:xfrm>
          <a:prstGeom prst="rect">
            <a:avLst/>
          </a:prstGeom>
          <a:solidFill>
            <a:srgbClr val="7757F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DF1A621-BB58-199E-8A2D-57D2DEF030EB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9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155" y="3581906"/>
            <a:ext cx="6297776" cy="2552367"/>
          </a:xfrm>
          <a:prstGeom prst="rect">
            <a:avLst/>
          </a:prstGeom>
          <a:solidFill>
            <a:srgbClr val="7757F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330200" stA="45000" endPos="30000" dist="50800" dir="5400000" sy="-100000" algn="bl" rotWithShape="0"/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661766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8D821-2C7A-61C4-C567-B2C3FB889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Magnifying glass">
            <a:extLst>
              <a:ext uri="{FF2B5EF4-FFF2-40B4-BE49-F238E27FC236}">
                <a16:creationId xmlns:a16="http://schemas.microsoft.com/office/drawing/2014/main" id="{9B3E4CB8-2214-55D7-441A-BE815834E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0875" y="360491"/>
            <a:ext cx="190500" cy="190500"/>
          </a:xfrm>
          <a:prstGeom prst="rect">
            <a:avLst/>
          </a:prstGeom>
        </p:spPr>
      </p:pic>
      <p:sp>
        <p:nvSpPr>
          <p:cNvPr id="7" name="Google Shape;70;p1">
            <a:extLst>
              <a:ext uri="{FF2B5EF4-FFF2-40B4-BE49-F238E27FC236}">
                <a16:creationId xmlns:a16="http://schemas.microsoft.com/office/drawing/2014/main" id="{FF0E2CF1-6552-03FA-6B40-9712F63ADB03}"/>
              </a:ext>
            </a:extLst>
          </p:cNvPr>
          <p:cNvSpPr txBox="1"/>
          <p:nvPr/>
        </p:nvSpPr>
        <p:spPr>
          <a:xfrm>
            <a:off x="11127423" y="379541"/>
            <a:ext cx="729615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Search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F89446-C11E-1C20-23CF-AD82E40A5F71}"/>
              </a:ext>
            </a:extLst>
          </p:cNvPr>
          <p:cNvCxnSpPr>
            <a:cxnSpLocks/>
          </p:cNvCxnSpPr>
          <p:nvPr/>
        </p:nvCxnSpPr>
        <p:spPr>
          <a:xfrm>
            <a:off x="10810875" y="610374"/>
            <a:ext cx="104616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70;p1">
            <a:extLst>
              <a:ext uri="{FF2B5EF4-FFF2-40B4-BE49-F238E27FC236}">
                <a16:creationId xmlns:a16="http://schemas.microsoft.com/office/drawing/2014/main" id="{5714188B-29CC-0AA0-E140-B331C7179E6E}"/>
              </a:ext>
            </a:extLst>
          </p:cNvPr>
          <p:cNvSpPr txBox="1"/>
          <p:nvPr/>
        </p:nvSpPr>
        <p:spPr>
          <a:xfrm>
            <a:off x="334962" y="327495"/>
            <a:ext cx="175965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rPr>
              <a:t>RTX-Team A</a:t>
            </a:r>
            <a:endParaRPr sz="1600" b="0" i="0" u="none" strike="noStrike" cap="none" dirty="0">
              <a:solidFill>
                <a:schemeClr val="bg1"/>
              </a:solidFill>
              <a:latin typeface="Syne SemiBold" pitchFamily="2" charset="0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0" name="Google Shape;70;p1">
            <a:extLst>
              <a:ext uri="{FF2B5EF4-FFF2-40B4-BE49-F238E27FC236}">
                <a16:creationId xmlns:a16="http://schemas.microsoft.com/office/drawing/2014/main" id="{85AB2D69-7A2A-9DDC-00C2-333AD99971FD}"/>
              </a:ext>
            </a:extLst>
          </p:cNvPr>
          <p:cNvSpPr txBox="1"/>
          <p:nvPr/>
        </p:nvSpPr>
        <p:spPr>
          <a:xfrm>
            <a:off x="2164825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00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About Us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sp>
        <p:nvSpPr>
          <p:cNvPr id="11" name="Google Shape;70;p1">
            <a:extLst>
              <a:ext uri="{FF2B5EF4-FFF2-40B4-BE49-F238E27FC236}">
                <a16:creationId xmlns:a16="http://schemas.microsoft.com/office/drawing/2014/main" id="{24258374-5071-0274-B50B-A2D4AE038531}"/>
              </a:ext>
            </a:extLst>
          </p:cNvPr>
          <p:cNvSpPr txBox="1"/>
          <p:nvPr/>
        </p:nvSpPr>
        <p:spPr>
          <a:xfrm>
            <a:off x="3389157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P</a:t>
            </a:r>
            <a:r>
              <a:rPr lang="en-ID" sz="1000" b="0" i="0" u="none" strike="noStrike" cap="none" dirty="0" err="1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ortfolio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sp>
        <p:nvSpPr>
          <p:cNvPr id="12" name="Google Shape;70;p1">
            <a:extLst>
              <a:ext uri="{FF2B5EF4-FFF2-40B4-BE49-F238E27FC236}">
                <a16:creationId xmlns:a16="http://schemas.microsoft.com/office/drawing/2014/main" id="{10AA5526-C72F-E519-C309-8ECE6D34386F}"/>
              </a:ext>
            </a:extLst>
          </p:cNvPr>
          <p:cNvSpPr txBox="1"/>
          <p:nvPr/>
        </p:nvSpPr>
        <p:spPr>
          <a:xfrm>
            <a:off x="4613489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Contact Us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FA0CBD-D6B7-3A09-DA80-0DA04AA28108}"/>
              </a:ext>
            </a:extLst>
          </p:cNvPr>
          <p:cNvGrpSpPr/>
          <p:nvPr/>
        </p:nvGrpSpPr>
        <p:grpSpPr>
          <a:xfrm>
            <a:off x="836211" y="1588257"/>
            <a:ext cx="6036739" cy="1207965"/>
            <a:chOff x="5641032" y="1709754"/>
            <a:chExt cx="6036739" cy="1207965"/>
          </a:xfrm>
        </p:grpSpPr>
        <p:sp>
          <p:nvSpPr>
            <p:cNvPr id="4" name="Google Shape;69;p1">
              <a:extLst>
                <a:ext uri="{FF2B5EF4-FFF2-40B4-BE49-F238E27FC236}">
                  <a16:creationId xmlns:a16="http://schemas.microsoft.com/office/drawing/2014/main" id="{CDE46A91-C4F1-3ADF-8566-0459CD3C6DBC}"/>
                </a:ext>
              </a:extLst>
            </p:cNvPr>
            <p:cNvSpPr txBox="1"/>
            <p:nvPr/>
          </p:nvSpPr>
          <p:spPr>
            <a:xfrm>
              <a:off x="5641032" y="1709754"/>
              <a:ext cx="6036739" cy="677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4400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Design:</a:t>
              </a:r>
              <a:endParaRPr sz="4400" b="0" i="0" u="none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5" name="Google Shape;69;p1">
              <a:extLst>
                <a:ext uri="{FF2B5EF4-FFF2-40B4-BE49-F238E27FC236}">
                  <a16:creationId xmlns:a16="http://schemas.microsoft.com/office/drawing/2014/main" id="{0B6C4F8C-08A9-2D4A-D138-3C40A5E1CAAD}"/>
                </a:ext>
              </a:extLst>
            </p:cNvPr>
            <p:cNvSpPr txBox="1"/>
            <p:nvPr/>
          </p:nvSpPr>
          <p:spPr>
            <a:xfrm>
              <a:off x="5641033" y="2240611"/>
              <a:ext cx="5518245" cy="677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4400" b="0" i="0" u="none" strike="noStrike" cap="none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Static Models</a:t>
              </a:r>
            </a:p>
          </p:txBody>
        </p:sp>
      </p:grpSp>
      <p:pic>
        <p:nvPicPr>
          <p:cNvPr id="20" name="Picture 19" descr="A diagram of a system&#10;&#10;AI-generated content may be incorrect.">
            <a:extLst>
              <a:ext uri="{FF2B5EF4-FFF2-40B4-BE49-F238E27FC236}">
                <a16:creationId xmlns:a16="http://schemas.microsoft.com/office/drawing/2014/main" id="{27356D6F-5821-5FA3-B770-F14B4CE13FB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186" y="1110875"/>
            <a:ext cx="5943600" cy="5332730"/>
          </a:xfrm>
          <a:prstGeom prst="rect">
            <a:avLst/>
          </a:prstGeom>
          <a:solidFill>
            <a:srgbClr val="7757F2"/>
          </a:solidFill>
          <a:ln>
            <a:noFill/>
          </a:ln>
          <a:effectLst>
            <a:reflection blurRad="190500" stA="45000" endPos="8000" dist="12700" dir="5400000" sy="-100000" algn="bl" rotWithShape="0"/>
            <a:softEdge rad="25400"/>
          </a:effectLst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A225D6D2-70FF-637A-DF47-499A210526B7}"/>
              </a:ext>
            </a:extLst>
          </p:cNvPr>
          <p:cNvGrpSpPr/>
          <p:nvPr/>
        </p:nvGrpSpPr>
        <p:grpSpPr>
          <a:xfrm>
            <a:off x="879855" y="3211932"/>
            <a:ext cx="5032553" cy="591774"/>
            <a:chOff x="879855" y="2978252"/>
            <a:chExt cx="5032553" cy="591774"/>
          </a:xfrm>
        </p:grpSpPr>
        <p:sp>
          <p:nvSpPr>
            <p:cNvPr id="51" name="Google Shape;70;p1">
              <a:extLst>
                <a:ext uri="{FF2B5EF4-FFF2-40B4-BE49-F238E27FC236}">
                  <a16:creationId xmlns:a16="http://schemas.microsoft.com/office/drawing/2014/main" id="{5AC64A3D-60C1-1FE4-3F9A-D6C6EEA0D446}"/>
                </a:ext>
              </a:extLst>
            </p:cNvPr>
            <p:cNvSpPr txBox="1"/>
            <p:nvPr/>
          </p:nvSpPr>
          <p:spPr>
            <a:xfrm>
              <a:off x="1767654" y="3029052"/>
              <a:ext cx="4144754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400" b="1" i="0" u="sng" strike="noStrike" cap="none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Backend Route Subsystems</a:t>
              </a:r>
              <a:endParaRPr sz="1400" b="1" i="0" u="sng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52" name="Google Shape;71;p1">
              <a:extLst>
                <a:ext uri="{FF2B5EF4-FFF2-40B4-BE49-F238E27FC236}">
                  <a16:creationId xmlns:a16="http://schemas.microsoft.com/office/drawing/2014/main" id="{C2605365-E2BE-007C-F9ED-A2C68C0AA56F}"/>
                </a:ext>
              </a:extLst>
            </p:cNvPr>
            <p:cNvSpPr/>
            <p:nvPr/>
          </p:nvSpPr>
          <p:spPr>
            <a:xfrm>
              <a:off x="1767654" y="3263849"/>
              <a:ext cx="36585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D" sz="1200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Backend API components</a:t>
              </a: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F1CE41DC-F3E8-B762-84CF-5D9E6DBEEF35}"/>
                </a:ext>
              </a:extLst>
            </p:cNvPr>
            <p:cNvSpPr/>
            <p:nvPr/>
          </p:nvSpPr>
          <p:spPr>
            <a:xfrm>
              <a:off x="879855" y="2978252"/>
              <a:ext cx="591775" cy="591774"/>
            </a:xfrm>
            <a:prstGeom prst="roundRect">
              <a:avLst>
                <a:gd name="adj" fmla="val 23507"/>
              </a:avLst>
            </a:prstGeom>
            <a:solidFill>
              <a:schemeClr val="bg1">
                <a:alpha val="10000"/>
              </a:schemeClr>
            </a:solidFill>
            <a:ln w="25400">
              <a:solidFill>
                <a:srgbClr val="7757F2"/>
              </a:solidFill>
            </a:ln>
            <a:effectLst>
              <a:glow rad="101600">
                <a:srgbClr val="7757F2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Graphic 54" descr="Gears">
              <a:extLst>
                <a:ext uri="{FF2B5EF4-FFF2-40B4-BE49-F238E27FC236}">
                  <a16:creationId xmlns:a16="http://schemas.microsoft.com/office/drawing/2014/main" id="{FF4270DE-9176-6992-F730-9320EC440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8035" y="3046142"/>
              <a:ext cx="435414" cy="435414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428C6CB-3871-93EB-9E9E-485F5A2C654E}"/>
              </a:ext>
            </a:extLst>
          </p:cNvPr>
          <p:cNvGrpSpPr/>
          <p:nvPr/>
        </p:nvGrpSpPr>
        <p:grpSpPr>
          <a:xfrm>
            <a:off x="879855" y="4214336"/>
            <a:ext cx="5032553" cy="591774"/>
            <a:chOff x="879855" y="3980656"/>
            <a:chExt cx="5032553" cy="591774"/>
          </a:xfrm>
        </p:grpSpPr>
        <p:sp>
          <p:nvSpPr>
            <p:cNvPr id="56" name="Google Shape;70;p1">
              <a:extLst>
                <a:ext uri="{FF2B5EF4-FFF2-40B4-BE49-F238E27FC236}">
                  <a16:creationId xmlns:a16="http://schemas.microsoft.com/office/drawing/2014/main" id="{1A976202-DCE6-D6EF-69E5-A9384EBFC185}"/>
                </a:ext>
              </a:extLst>
            </p:cNvPr>
            <p:cNvSpPr txBox="1"/>
            <p:nvPr/>
          </p:nvSpPr>
          <p:spPr>
            <a:xfrm>
              <a:off x="1767654" y="4031456"/>
              <a:ext cx="4144754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400" b="1" i="0" u="sng" strike="noStrike" cap="none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Domain DTO</a:t>
              </a:r>
              <a:endParaRPr sz="1400" b="1" i="0" u="sng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57" name="Google Shape;71;p1">
              <a:extLst>
                <a:ext uri="{FF2B5EF4-FFF2-40B4-BE49-F238E27FC236}">
                  <a16:creationId xmlns:a16="http://schemas.microsoft.com/office/drawing/2014/main" id="{8D45D64B-0475-22EB-2610-8CFDCE66C8FE}"/>
                </a:ext>
              </a:extLst>
            </p:cNvPr>
            <p:cNvSpPr/>
            <p:nvPr/>
          </p:nvSpPr>
          <p:spPr>
            <a:xfrm>
              <a:off x="1767654" y="4266253"/>
              <a:ext cx="36585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D" sz="1200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Route-specific JSON responses</a:t>
              </a:r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3676113F-3ED5-C602-B9E6-4E4D4B57F854}"/>
                </a:ext>
              </a:extLst>
            </p:cNvPr>
            <p:cNvSpPr/>
            <p:nvPr/>
          </p:nvSpPr>
          <p:spPr>
            <a:xfrm>
              <a:off x="879855" y="3980656"/>
              <a:ext cx="591775" cy="591774"/>
            </a:xfrm>
            <a:prstGeom prst="roundRect">
              <a:avLst>
                <a:gd name="adj" fmla="val 23507"/>
              </a:avLst>
            </a:prstGeom>
            <a:solidFill>
              <a:schemeClr val="bg1">
                <a:alpha val="10000"/>
              </a:schemeClr>
            </a:solidFill>
            <a:ln w="25400">
              <a:solidFill>
                <a:srgbClr val="7757F2"/>
              </a:solidFill>
            </a:ln>
            <a:effectLst>
              <a:glow rad="101600">
                <a:srgbClr val="7757F2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Graphic 58" descr="Transfer with solid fill">
              <a:extLst>
                <a:ext uri="{FF2B5EF4-FFF2-40B4-BE49-F238E27FC236}">
                  <a16:creationId xmlns:a16="http://schemas.microsoft.com/office/drawing/2014/main" id="{4FE31490-298D-D2BC-4884-177D2B2D1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958035" y="4048546"/>
              <a:ext cx="435414" cy="4354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5737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D2ADA-13D0-AE8F-A1C9-451FAC31C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Magnifying glass">
            <a:extLst>
              <a:ext uri="{FF2B5EF4-FFF2-40B4-BE49-F238E27FC236}">
                <a16:creationId xmlns:a16="http://schemas.microsoft.com/office/drawing/2014/main" id="{A1F5892B-739E-F020-1C0C-683770473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0875" y="360491"/>
            <a:ext cx="190500" cy="190500"/>
          </a:xfrm>
          <a:prstGeom prst="rect">
            <a:avLst/>
          </a:prstGeom>
        </p:spPr>
      </p:pic>
      <p:sp>
        <p:nvSpPr>
          <p:cNvPr id="7" name="Google Shape;70;p1">
            <a:extLst>
              <a:ext uri="{FF2B5EF4-FFF2-40B4-BE49-F238E27FC236}">
                <a16:creationId xmlns:a16="http://schemas.microsoft.com/office/drawing/2014/main" id="{B5DD57AF-8952-CDA9-450B-A2B26E2391EB}"/>
              </a:ext>
            </a:extLst>
          </p:cNvPr>
          <p:cNvSpPr txBox="1"/>
          <p:nvPr/>
        </p:nvSpPr>
        <p:spPr>
          <a:xfrm>
            <a:off x="11127423" y="379541"/>
            <a:ext cx="729615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Search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ED52CA-A3FB-5FB8-220E-9C8F4DE23814}"/>
              </a:ext>
            </a:extLst>
          </p:cNvPr>
          <p:cNvCxnSpPr>
            <a:cxnSpLocks/>
          </p:cNvCxnSpPr>
          <p:nvPr/>
        </p:nvCxnSpPr>
        <p:spPr>
          <a:xfrm>
            <a:off x="10810875" y="610374"/>
            <a:ext cx="104616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70;p1">
            <a:extLst>
              <a:ext uri="{FF2B5EF4-FFF2-40B4-BE49-F238E27FC236}">
                <a16:creationId xmlns:a16="http://schemas.microsoft.com/office/drawing/2014/main" id="{114B0299-9E21-8100-83FF-5895369F7CC2}"/>
              </a:ext>
            </a:extLst>
          </p:cNvPr>
          <p:cNvSpPr txBox="1"/>
          <p:nvPr/>
        </p:nvSpPr>
        <p:spPr>
          <a:xfrm>
            <a:off x="334962" y="327495"/>
            <a:ext cx="175965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rPr>
              <a:t>RTX-Team A</a:t>
            </a:r>
            <a:endParaRPr sz="1600" b="0" i="0" u="none" strike="noStrike" cap="none" dirty="0">
              <a:solidFill>
                <a:schemeClr val="bg1"/>
              </a:solidFill>
              <a:latin typeface="Syne SemiBold" pitchFamily="2" charset="0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0" name="Google Shape;70;p1">
            <a:extLst>
              <a:ext uri="{FF2B5EF4-FFF2-40B4-BE49-F238E27FC236}">
                <a16:creationId xmlns:a16="http://schemas.microsoft.com/office/drawing/2014/main" id="{1B8DED01-063C-63C8-BC94-3059F0C178E8}"/>
              </a:ext>
            </a:extLst>
          </p:cNvPr>
          <p:cNvSpPr txBox="1"/>
          <p:nvPr/>
        </p:nvSpPr>
        <p:spPr>
          <a:xfrm>
            <a:off x="2164825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00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About Us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sp>
        <p:nvSpPr>
          <p:cNvPr id="11" name="Google Shape;70;p1">
            <a:extLst>
              <a:ext uri="{FF2B5EF4-FFF2-40B4-BE49-F238E27FC236}">
                <a16:creationId xmlns:a16="http://schemas.microsoft.com/office/drawing/2014/main" id="{2E5346EF-D271-B6C5-A7B0-1B05C2568DD2}"/>
              </a:ext>
            </a:extLst>
          </p:cNvPr>
          <p:cNvSpPr txBox="1"/>
          <p:nvPr/>
        </p:nvSpPr>
        <p:spPr>
          <a:xfrm>
            <a:off x="3389157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P</a:t>
            </a:r>
            <a:r>
              <a:rPr lang="en-ID" sz="1000" b="0" i="0" u="none" strike="noStrike" cap="none" dirty="0" err="1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ortfolio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sp>
        <p:nvSpPr>
          <p:cNvPr id="12" name="Google Shape;70;p1">
            <a:extLst>
              <a:ext uri="{FF2B5EF4-FFF2-40B4-BE49-F238E27FC236}">
                <a16:creationId xmlns:a16="http://schemas.microsoft.com/office/drawing/2014/main" id="{65B40174-C66A-6D33-9A78-4E6641560177}"/>
              </a:ext>
            </a:extLst>
          </p:cNvPr>
          <p:cNvSpPr txBox="1"/>
          <p:nvPr/>
        </p:nvSpPr>
        <p:spPr>
          <a:xfrm>
            <a:off x="4613489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Contact Us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6006FEB-E3EE-DBB3-6819-A854F17E09ED}"/>
              </a:ext>
            </a:extLst>
          </p:cNvPr>
          <p:cNvGrpSpPr/>
          <p:nvPr/>
        </p:nvGrpSpPr>
        <p:grpSpPr>
          <a:xfrm>
            <a:off x="937811" y="2116577"/>
            <a:ext cx="6036739" cy="1207965"/>
            <a:chOff x="5641032" y="1709754"/>
            <a:chExt cx="6036739" cy="1207965"/>
          </a:xfrm>
        </p:grpSpPr>
        <p:sp>
          <p:nvSpPr>
            <p:cNvPr id="4" name="Google Shape;69;p1">
              <a:extLst>
                <a:ext uri="{FF2B5EF4-FFF2-40B4-BE49-F238E27FC236}">
                  <a16:creationId xmlns:a16="http://schemas.microsoft.com/office/drawing/2014/main" id="{8CF0D255-99CB-CB82-C763-1399E3F9EE37}"/>
                </a:ext>
              </a:extLst>
            </p:cNvPr>
            <p:cNvSpPr txBox="1"/>
            <p:nvPr/>
          </p:nvSpPr>
          <p:spPr>
            <a:xfrm>
              <a:off x="5641032" y="1709754"/>
              <a:ext cx="6036739" cy="677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4400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Design:</a:t>
              </a:r>
              <a:endParaRPr sz="4400" b="0" i="0" u="none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5" name="Google Shape;69;p1">
              <a:extLst>
                <a:ext uri="{FF2B5EF4-FFF2-40B4-BE49-F238E27FC236}">
                  <a16:creationId xmlns:a16="http://schemas.microsoft.com/office/drawing/2014/main" id="{1E7A7D85-3B08-4364-B3D5-3259325BCA82}"/>
                </a:ext>
              </a:extLst>
            </p:cNvPr>
            <p:cNvSpPr txBox="1"/>
            <p:nvPr/>
          </p:nvSpPr>
          <p:spPr>
            <a:xfrm>
              <a:off x="5641033" y="2240611"/>
              <a:ext cx="5518245" cy="677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4400" b="0" i="0" u="none" strike="noStrike" cap="none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Dynamic Models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69DBBD5-6524-B1FA-030F-83F8D3DAEC4C}"/>
              </a:ext>
            </a:extLst>
          </p:cNvPr>
          <p:cNvGrpSpPr/>
          <p:nvPr/>
        </p:nvGrpSpPr>
        <p:grpSpPr>
          <a:xfrm>
            <a:off x="981455" y="3689452"/>
            <a:ext cx="5032553" cy="591774"/>
            <a:chOff x="879855" y="2978252"/>
            <a:chExt cx="5032553" cy="591774"/>
          </a:xfrm>
        </p:grpSpPr>
        <p:sp>
          <p:nvSpPr>
            <p:cNvPr id="51" name="Google Shape;70;p1">
              <a:extLst>
                <a:ext uri="{FF2B5EF4-FFF2-40B4-BE49-F238E27FC236}">
                  <a16:creationId xmlns:a16="http://schemas.microsoft.com/office/drawing/2014/main" id="{0722BB1B-7180-D1AE-F6DC-2CFA52449D87}"/>
                </a:ext>
              </a:extLst>
            </p:cNvPr>
            <p:cNvSpPr txBox="1"/>
            <p:nvPr/>
          </p:nvSpPr>
          <p:spPr>
            <a:xfrm>
              <a:off x="1767654" y="3029052"/>
              <a:ext cx="4144754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400" b="1" i="0" u="sng" strike="noStrike" cap="none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Generate Forecast (UC2)</a:t>
              </a:r>
              <a:endParaRPr sz="1400" b="1" i="0" u="sng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52" name="Google Shape;71;p1">
              <a:extLst>
                <a:ext uri="{FF2B5EF4-FFF2-40B4-BE49-F238E27FC236}">
                  <a16:creationId xmlns:a16="http://schemas.microsoft.com/office/drawing/2014/main" id="{6F613570-A3C9-1583-52A1-A0EFDB76876F}"/>
                </a:ext>
              </a:extLst>
            </p:cNvPr>
            <p:cNvSpPr/>
            <p:nvPr/>
          </p:nvSpPr>
          <p:spPr>
            <a:xfrm>
              <a:off x="1767654" y="3263849"/>
              <a:ext cx="36585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D" sz="1200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Runtime interactions (backend APIs/JSON)</a:t>
              </a: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7C3DCB93-FEA6-8643-479C-6E78F793EA33}"/>
                </a:ext>
              </a:extLst>
            </p:cNvPr>
            <p:cNvSpPr/>
            <p:nvPr/>
          </p:nvSpPr>
          <p:spPr>
            <a:xfrm>
              <a:off x="879855" y="2978252"/>
              <a:ext cx="591775" cy="591774"/>
            </a:xfrm>
            <a:prstGeom prst="roundRect">
              <a:avLst>
                <a:gd name="adj" fmla="val 23507"/>
              </a:avLst>
            </a:prstGeom>
            <a:solidFill>
              <a:schemeClr val="bg1">
                <a:alpha val="10000"/>
              </a:schemeClr>
            </a:solidFill>
            <a:ln w="25400">
              <a:solidFill>
                <a:srgbClr val="7757F2"/>
              </a:solidFill>
            </a:ln>
            <a:effectLst>
              <a:glow rad="101600">
                <a:srgbClr val="7757F2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Graphic 54" descr="Bar chart with solid fill">
              <a:extLst>
                <a:ext uri="{FF2B5EF4-FFF2-40B4-BE49-F238E27FC236}">
                  <a16:creationId xmlns:a16="http://schemas.microsoft.com/office/drawing/2014/main" id="{FB8DE4D5-DB01-B6C5-A3E2-E105280AF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958035" y="3046142"/>
              <a:ext cx="435414" cy="435414"/>
            </a:xfrm>
            <a:prstGeom prst="rect">
              <a:avLst/>
            </a:prstGeom>
          </p:spPr>
        </p:pic>
      </p:grpSp>
      <p:pic>
        <p:nvPicPr>
          <p:cNvPr id="2" name="Picture 1" descr="A diagram of a sequence diagram&#10;&#10;AI-generated content may be incorrect.">
            <a:extLst>
              <a:ext uri="{FF2B5EF4-FFF2-40B4-BE49-F238E27FC236}">
                <a16:creationId xmlns:a16="http://schemas.microsoft.com/office/drawing/2014/main" id="{F5EBEE1A-7B17-EE85-E0DD-D85268E6BC0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175" y="1553275"/>
            <a:ext cx="4951095" cy="3785870"/>
          </a:xfrm>
          <a:prstGeom prst="rect">
            <a:avLst/>
          </a:prstGeom>
          <a:noFill/>
          <a:ln>
            <a:noFill/>
          </a:ln>
          <a:effectLst>
            <a:reflection blurRad="469900" stA="45000" endPos="17000" dist="50800" dir="5400000" sy="-100000" algn="bl" rotWithShape="0"/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900332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46F2E-143F-9D15-5A0F-241ED6DB0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Magnifying glass">
            <a:extLst>
              <a:ext uri="{FF2B5EF4-FFF2-40B4-BE49-F238E27FC236}">
                <a16:creationId xmlns:a16="http://schemas.microsoft.com/office/drawing/2014/main" id="{9D4A04AD-3AA2-20BE-28DE-6F9808CE3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0875" y="360491"/>
            <a:ext cx="190500" cy="190500"/>
          </a:xfrm>
          <a:prstGeom prst="rect">
            <a:avLst/>
          </a:prstGeom>
        </p:spPr>
      </p:pic>
      <p:sp>
        <p:nvSpPr>
          <p:cNvPr id="7" name="Google Shape;70;p1">
            <a:extLst>
              <a:ext uri="{FF2B5EF4-FFF2-40B4-BE49-F238E27FC236}">
                <a16:creationId xmlns:a16="http://schemas.microsoft.com/office/drawing/2014/main" id="{C0B489A1-ED30-BA99-A18F-3B3F8E70EA6A}"/>
              </a:ext>
            </a:extLst>
          </p:cNvPr>
          <p:cNvSpPr txBox="1"/>
          <p:nvPr/>
        </p:nvSpPr>
        <p:spPr>
          <a:xfrm>
            <a:off x="11127423" y="379541"/>
            <a:ext cx="729615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Search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41C781-BD85-5F7F-46AF-0B496ED193D8}"/>
              </a:ext>
            </a:extLst>
          </p:cNvPr>
          <p:cNvCxnSpPr>
            <a:cxnSpLocks/>
          </p:cNvCxnSpPr>
          <p:nvPr/>
        </p:nvCxnSpPr>
        <p:spPr>
          <a:xfrm>
            <a:off x="10810875" y="610374"/>
            <a:ext cx="104616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010C2DC-39D0-E4AE-4FA8-7CE0DBAE12F9}"/>
              </a:ext>
            </a:extLst>
          </p:cNvPr>
          <p:cNvGrpSpPr/>
          <p:nvPr/>
        </p:nvGrpSpPr>
        <p:grpSpPr>
          <a:xfrm>
            <a:off x="1207342" y="4187572"/>
            <a:ext cx="4546391" cy="839595"/>
            <a:chOff x="1207342" y="4085972"/>
            <a:chExt cx="4546391" cy="839595"/>
          </a:xfrm>
        </p:grpSpPr>
        <p:sp>
          <p:nvSpPr>
            <p:cNvPr id="13" name="Google Shape;70;p1">
              <a:extLst>
                <a:ext uri="{FF2B5EF4-FFF2-40B4-BE49-F238E27FC236}">
                  <a16:creationId xmlns:a16="http://schemas.microsoft.com/office/drawing/2014/main" id="{0E18FF1B-9C5D-A436-6788-6FA276E41804}"/>
                </a:ext>
              </a:extLst>
            </p:cNvPr>
            <p:cNvSpPr txBox="1"/>
            <p:nvPr/>
          </p:nvSpPr>
          <p:spPr>
            <a:xfrm>
              <a:off x="2095141" y="4136772"/>
              <a:ext cx="3243006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400" b="1" i="0" u="sng" strike="noStrike" cap="none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Traceability</a:t>
              </a:r>
              <a:endParaRPr sz="1400" b="1" i="0" u="sng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14" name="Google Shape;71;p1">
              <a:extLst>
                <a:ext uri="{FF2B5EF4-FFF2-40B4-BE49-F238E27FC236}">
                  <a16:creationId xmlns:a16="http://schemas.microsoft.com/office/drawing/2014/main" id="{A6CC26C0-3946-67C7-49E4-57612F9FC51C}"/>
                </a:ext>
              </a:extLst>
            </p:cNvPr>
            <p:cNvSpPr/>
            <p:nvPr/>
          </p:nvSpPr>
          <p:spPr>
            <a:xfrm>
              <a:off x="2095141" y="4371569"/>
              <a:ext cx="3658592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D" sz="1200" b="0" i="0" u="none" strike="noStrike" cap="none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Test Case </a:t>
              </a:r>
              <a:r>
                <a:rPr lang="en-ID" sz="1200" b="0" i="0" u="none" strike="noStrike" cap="none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Wingdings" panose="05000000000000000000" pitchFamily="2" charset="2"/>
                </a:rPr>
                <a:t></a:t>
              </a:r>
              <a:r>
                <a:rPr lang="en-ID" sz="1200" b="0" i="0" u="none" strike="noStrike" cap="none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 Use Case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D" sz="1200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Test Case </a:t>
              </a:r>
              <a:r>
                <a:rPr lang="en-ID" sz="1200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Wingdings" panose="05000000000000000000" pitchFamily="2" charset="2"/>
                </a:rPr>
                <a:t></a:t>
              </a:r>
              <a:r>
                <a:rPr lang="en-ID" sz="1200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 FR &amp; NFR</a:t>
              </a:r>
              <a:endParaRPr lang="en-ID" sz="12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Rubik"/>
                <a:cs typeface="Plus Jakarta Sans" pitchFamily="2" charset="0"/>
                <a:sym typeface="Rubik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75DDDAF-ABE2-630A-0C78-B232848AC3C9}"/>
                </a:ext>
              </a:extLst>
            </p:cNvPr>
            <p:cNvGrpSpPr/>
            <p:nvPr/>
          </p:nvGrpSpPr>
          <p:grpSpPr>
            <a:xfrm>
              <a:off x="1207342" y="4085972"/>
              <a:ext cx="591775" cy="591774"/>
              <a:chOff x="1207342" y="3923412"/>
              <a:chExt cx="591775" cy="591774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9C3CFEA7-EAD2-CE4D-4847-3AB697D6F880}"/>
                  </a:ext>
                </a:extLst>
              </p:cNvPr>
              <p:cNvSpPr/>
              <p:nvPr/>
            </p:nvSpPr>
            <p:spPr>
              <a:xfrm>
                <a:off x="1207342" y="3923412"/>
                <a:ext cx="591775" cy="591774"/>
              </a:xfrm>
              <a:prstGeom prst="roundRect">
                <a:avLst>
                  <a:gd name="adj" fmla="val 23507"/>
                </a:avLst>
              </a:prstGeom>
              <a:solidFill>
                <a:schemeClr val="bg1">
                  <a:alpha val="10000"/>
                </a:schemeClr>
              </a:solidFill>
              <a:ln w="25400">
                <a:solidFill>
                  <a:srgbClr val="7757F2"/>
                </a:solidFill>
              </a:ln>
              <a:effectLst>
                <a:glow rad="101600">
                  <a:srgbClr val="7757F2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Graphic 16" descr="Link with solid fill">
                <a:extLst>
                  <a:ext uri="{FF2B5EF4-FFF2-40B4-BE49-F238E27FC236}">
                    <a16:creationId xmlns:a16="http://schemas.microsoft.com/office/drawing/2014/main" id="{F8D4054F-B8AC-59C7-1E61-D38CE2FA45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1285525" y="4001592"/>
                <a:ext cx="435414" cy="435414"/>
              </a:xfrm>
              <a:prstGeom prst="rect">
                <a:avLst/>
              </a:prstGeom>
            </p:spPr>
          </p:pic>
        </p:grpSp>
      </p:grpSp>
      <p:sp>
        <p:nvSpPr>
          <p:cNvPr id="23" name="Google Shape;70;p1">
            <a:extLst>
              <a:ext uri="{FF2B5EF4-FFF2-40B4-BE49-F238E27FC236}">
                <a16:creationId xmlns:a16="http://schemas.microsoft.com/office/drawing/2014/main" id="{824B2CBB-FC58-5007-84CD-2C4270203DAF}"/>
              </a:ext>
            </a:extLst>
          </p:cNvPr>
          <p:cNvSpPr txBox="1"/>
          <p:nvPr/>
        </p:nvSpPr>
        <p:spPr>
          <a:xfrm>
            <a:off x="334962" y="327495"/>
            <a:ext cx="175965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rPr>
              <a:t>RTX-Team A</a:t>
            </a:r>
            <a:endParaRPr sz="1600" b="0" i="0" u="none" strike="noStrike" cap="none" dirty="0">
              <a:solidFill>
                <a:schemeClr val="bg1"/>
              </a:solidFill>
              <a:latin typeface="Syne SemiBold" pitchFamily="2" charset="0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4" name="Google Shape;70;p1">
            <a:extLst>
              <a:ext uri="{FF2B5EF4-FFF2-40B4-BE49-F238E27FC236}">
                <a16:creationId xmlns:a16="http://schemas.microsoft.com/office/drawing/2014/main" id="{870B3C94-AE16-6F59-60C9-C52147A183EE}"/>
              </a:ext>
            </a:extLst>
          </p:cNvPr>
          <p:cNvSpPr txBox="1"/>
          <p:nvPr/>
        </p:nvSpPr>
        <p:spPr>
          <a:xfrm>
            <a:off x="2164825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00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About Us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sp>
        <p:nvSpPr>
          <p:cNvPr id="25" name="Google Shape;70;p1">
            <a:extLst>
              <a:ext uri="{FF2B5EF4-FFF2-40B4-BE49-F238E27FC236}">
                <a16:creationId xmlns:a16="http://schemas.microsoft.com/office/drawing/2014/main" id="{924E1D1E-DADC-8377-255F-2C4409DCA444}"/>
              </a:ext>
            </a:extLst>
          </p:cNvPr>
          <p:cNvSpPr txBox="1"/>
          <p:nvPr/>
        </p:nvSpPr>
        <p:spPr>
          <a:xfrm>
            <a:off x="3389157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P</a:t>
            </a:r>
            <a:r>
              <a:rPr lang="en-ID" sz="1000" b="0" i="0" u="none" strike="noStrike" cap="none" dirty="0" err="1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ortfolio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sp>
        <p:nvSpPr>
          <p:cNvPr id="26" name="Google Shape;70;p1">
            <a:extLst>
              <a:ext uri="{FF2B5EF4-FFF2-40B4-BE49-F238E27FC236}">
                <a16:creationId xmlns:a16="http://schemas.microsoft.com/office/drawing/2014/main" id="{4CC02B0C-C6C1-A857-297B-73FE591B7A89}"/>
              </a:ext>
            </a:extLst>
          </p:cNvPr>
          <p:cNvSpPr txBox="1"/>
          <p:nvPr/>
        </p:nvSpPr>
        <p:spPr>
          <a:xfrm>
            <a:off x="4613489" y="379541"/>
            <a:ext cx="94413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bg1"/>
                </a:solidFill>
                <a:latin typeface="Plus Jakarta Sans" pitchFamily="2" charset="0"/>
                <a:ea typeface="Inter" panose="02000503000000020004" pitchFamily="2" charset="0"/>
                <a:cs typeface="Plus Jakarta Sans" pitchFamily="2" charset="0"/>
                <a:sym typeface="Poppins SemiBold"/>
              </a:rPr>
              <a:t>Contact Us</a:t>
            </a:r>
            <a:endParaRPr sz="1000" b="0" i="0" u="none" strike="noStrike" cap="none" dirty="0">
              <a:solidFill>
                <a:schemeClr val="bg1"/>
              </a:solidFill>
              <a:latin typeface="Plus Jakarta Sans" pitchFamily="2" charset="0"/>
              <a:ea typeface="Inter" panose="02000503000000020004" pitchFamily="2" charset="0"/>
              <a:cs typeface="Plus Jakarta Sans" pitchFamily="2" charset="0"/>
              <a:sym typeface="Poppins SemiBold"/>
            </a:endParaRPr>
          </a:p>
        </p:txBody>
      </p:sp>
      <p:sp>
        <p:nvSpPr>
          <p:cNvPr id="30" name="Google Shape;69;p1">
            <a:extLst>
              <a:ext uri="{FF2B5EF4-FFF2-40B4-BE49-F238E27FC236}">
                <a16:creationId xmlns:a16="http://schemas.microsoft.com/office/drawing/2014/main" id="{AA351B5B-5F96-C4C1-6310-42D5B4446221}"/>
              </a:ext>
            </a:extLst>
          </p:cNvPr>
          <p:cNvSpPr txBox="1"/>
          <p:nvPr/>
        </p:nvSpPr>
        <p:spPr>
          <a:xfrm>
            <a:off x="1207341" y="1830773"/>
            <a:ext cx="5169842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400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rPr>
              <a:t>Test Plan</a:t>
            </a:r>
            <a:endParaRPr sz="4400" b="0" i="0" u="none" strike="noStrike" cap="none" dirty="0">
              <a:solidFill>
                <a:schemeClr val="bg1"/>
              </a:solidFill>
              <a:latin typeface="Syne SemiBold" pitchFamily="2" charset="0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0E98BCE-6341-35C4-6701-C47DE3CB4603}"/>
              </a:ext>
            </a:extLst>
          </p:cNvPr>
          <p:cNvGrpSpPr/>
          <p:nvPr/>
        </p:nvGrpSpPr>
        <p:grpSpPr>
          <a:xfrm>
            <a:off x="1207340" y="2922087"/>
            <a:ext cx="4546393" cy="1065794"/>
            <a:chOff x="1207340" y="2820487"/>
            <a:chExt cx="4546393" cy="1065794"/>
          </a:xfrm>
        </p:grpSpPr>
        <p:sp>
          <p:nvSpPr>
            <p:cNvPr id="33" name="Google Shape;70;p1">
              <a:extLst>
                <a:ext uri="{FF2B5EF4-FFF2-40B4-BE49-F238E27FC236}">
                  <a16:creationId xmlns:a16="http://schemas.microsoft.com/office/drawing/2014/main" id="{EFA6810E-ECE8-331E-0B7B-88C758147A18}"/>
                </a:ext>
              </a:extLst>
            </p:cNvPr>
            <p:cNvSpPr txBox="1"/>
            <p:nvPr/>
          </p:nvSpPr>
          <p:spPr>
            <a:xfrm>
              <a:off x="2095141" y="2820487"/>
              <a:ext cx="3243006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400" b="1" i="0" u="sng" strike="noStrike" cap="none" dirty="0">
                  <a:solidFill>
                    <a:schemeClr val="bg1"/>
                  </a:solidFill>
                  <a:latin typeface="Syne SemiBold" pitchFamily="2" charset="0"/>
                  <a:ea typeface="Poppins SemiBold"/>
                  <a:cs typeface="Poppins SemiBold"/>
                  <a:sym typeface="Poppins SemiBold"/>
                </a:rPr>
                <a:t>Test Case Design</a:t>
              </a:r>
              <a:endParaRPr sz="1400" b="1" i="0" u="sng" strike="noStrike" cap="none" dirty="0">
                <a:solidFill>
                  <a:schemeClr val="bg1"/>
                </a:solidFill>
                <a:latin typeface="Syne SemiBold" pitchFamily="2" charset="0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34" name="Google Shape;71;p1">
              <a:extLst>
                <a:ext uri="{FF2B5EF4-FFF2-40B4-BE49-F238E27FC236}">
                  <a16:creationId xmlns:a16="http://schemas.microsoft.com/office/drawing/2014/main" id="{4EBE10E0-E6E5-A5BD-ED48-DB16B0288EAB}"/>
                </a:ext>
              </a:extLst>
            </p:cNvPr>
            <p:cNvSpPr/>
            <p:nvPr/>
          </p:nvSpPr>
          <p:spPr>
            <a:xfrm>
              <a:off x="2095141" y="3055284"/>
              <a:ext cx="3658592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D" sz="1200" b="0" i="0" u="none" strike="noStrike" cap="none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System-level, black-box techniques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D" sz="1200" b="0" i="0" u="none" strike="noStrike" cap="none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ISO/IEC/IEEE Std 29119-(3): Test Documentation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D" sz="1200" dirty="0">
                  <a:solidFill>
                    <a:schemeClr val="bg1"/>
                  </a:solidFill>
                  <a:latin typeface="Plus Jakarta Sans" pitchFamily="2" charset="0"/>
                  <a:ea typeface="Rubik"/>
                  <a:cs typeface="Plus Jakarta Sans" pitchFamily="2" charset="0"/>
                  <a:sym typeface="Rubik"/>
                </a:rPr>
                <a:t>ISO/IEC/IEEE Std 29119-(4): Test Techniques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B4159B6-10BD-6021-5D62-B96E77E0BB21}"/>
                </a:ext>
              </a:extLst>
            </p:cNvPr>
            <p:cNvGrpSpPr/>
            <p:nvPr/>
          </p:nvGrpSpPr>
          <p:grpSpPr>
            <a:xfrm>
              <a:off x="1207340" y="3019868"/>
              <a:ext cx="591775" cy="591774"/>
              <a:chOff x="1207342" y="2530927"/>
              <a:chExt cx="591775" cy="591774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09EE32F9-05F5-3223-EFD9-3EDD447E85E3}"/>
                  </a:ext>
                </a:extLst>
              </p:cNvPr>
              <p:cNvSpPr/>
              <p:nvPr/>
            </p:nvSpPr>
            <p:spPr>
              <a:xfrm>
                <a:off x="1207342" y="2530927"/>
                <a:ext cx="591775" cy="591774"/>
              </a:xfrm>
              <a:prstGeom prst="roundRect">
                <a:avLst>
                  <a:gd name="adj" fmla="val 23507"/>
                </a:avLst>
              </a:prstGeom>
              <a:solidFill>
                <a:schemeClr val="bg1">
                  <a:alpha val="10000"/>
                </a:schemeClr>
              </a:solidFill>
              <a:ln w="25400">
                <a:solidFill>
                  <a:srgbClr val="7757F2"/>
                </a:solidFill>
              </a:ln>
              <a:effectLst>
                <a:glow rad="101600">
                  <a:srgbClr val="7757F2">
                    <a:alpha val="40000"/>
                  </a:srgb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" name="Graphic 1" descr="Clipboard Mixed with solid fill">
                <a:extLst>
                  <a:ext uri="{FF2B5EF4-FFF2-40B4-BE49-F238E27FC236}">
                    <a16:creationId xmlns:a16="http://schemas.microsoft.com/office/drawing/2014/main" id="{AA428756-3AD8-6D85-A9C0-D8847AE1E9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1285521" y="2616240"/>
                <a:ext cx="435414" cy="435414"/>
              </a:xfrm>
              <a:prstGeom prst="rect">
                <a:avLst/>
              </a:prstGeom>
            </p:spPr>
          </p:pic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4E1EEB-FE08-906A-3A39-11CA01A80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57122"/>
            <a:ext cx="5289871" cy="2263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86EEA02-0FDF-C15C-D56F-36A5551BA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034920"/>
            <a:ext cx="5289872" cy="239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324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1431</TotalTime>
  <Words>896</Words>
  <Application>Microsoft Office PowerPoint</Application>
  <PresentationFormat>Widescreen</PresentationFormat>
  <Paragraphs>203</Paragraphs>
  <Slides>13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Plus Jakarta Sans</vt:lpstr>
      <vt:lpstr>Syne SemiBold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rafliapi120@gmail.com</dc:creator>
  <cp:lastModifiedBy>Chung, Chul Woo</cp:lastModifiedBy>
  <cp:revision>307</cp:revision>
  <dcterms:created xsi:type="dcterms:W3CDTF">2024-08-14T19:06:21Z</dcterms:created>
  <dcterms:modified xsi:type="dcterms:W3CDTF">2025-12-03T03:05:58Z</dcterms:modified>
</cp:coreProperties>
</file>